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4"/>
  </p:notesMasterIdLst>
  <p:sldIdLst>
    <p:sldId id="293" r:id="rId2"/>
    <p:sldId id="294" r:id="rId3"/>
    <p:sldId id="297" r:id="rId4"/>
    <p:sldId id="295" r:id="rId5"/>
    <p:sldId id="298" r:id="rId6"/>
    <p:sldId id="296" r:id="rId7"/>
    <p:sldId id="299" r:id="rId8"/>
    <p:sldId id="300" r:id="rId9"/>
    <p:sldId id="301" r:id="rId10"/>
    <p:sldId id="302" r:id="rId11"/>
    <p:sldId id="303" r:id="rId12"/>
    <p:sldId id="304" r:id="rId13"/>
  </p:sldIdLst>
  <p:sldSz cx="24384000" cy="13716000"/>
  <p:notesSz cx="6858000" cy="9144000"/>
  <p:defaultTextStyle>
    <a:defPPr>
      <a:defRPr lang="en-US"/>
    </a:defPPr>
    <a:lvl1pPr marL="0" algn="l" defTabSz="5805930" rtl="0" eaLnBrk="1" latinLnBrk="0" hangingPunct="1">
      <a:defRPr sz="11466" kern="1200">
        <a:solidFill>
          <a:schemeClr val="tx1"/>
        </a:solidFill>
        <a:latin typeface="+mn-lt"/>
        <a:ea typeface="+mn-ea"/>
        <a:cs typeface="+mn-cs"/>
      </a:defRPr>
    </a:lvl1pPr>
    <a:lvl2pPr marL="2902965" algn="l" defTabSz="5805930" rtl="0" eaLnBrk="1" latinLnBrk="0" hangingPunct="1">
      <a:defRPr sz="11466" kern="1200">
        <a:solidFill>
          <a:schemeClr val="tx1"/>
        </a:solidFill>
        <a:latin typeface="+mn-lt"/>
        <a:ea typeface="+mn-ea"/>
        <a:cs typeface="+mn-cs"/>
      </a:defRPr>
    </a:lvl2pPr>
    <a:lvl3pPr marL="5805930" algn="l" defTabSz="5805930" rtl="0" eaLnBrk="1" latinLnBrk="0" hangingPunct="1">
      <a:defRPr sz="11466" kern="1200">
        <a:solidFill>
          <a:schemeClr val="tx1"/>
        </a:solidFill>
        <a:latin typeface="+mn-lt"/>
        <a:ea typeface="+mn-ea"/>
        <a:cs typeface="+mn-cs"/>
      </a:defRPr>
    </a:lvl3pPr>
    <a:lvl4pPr marL="8708894" algn="l" defTabSz="5805930" rtl="0" eaLnBrk="1" latinLnBrk="0" hangingPunct="1">
      <a:defRPr sz="11466" kern="1200">
        <a:solidFill>
          <a:schemeClr val="tx1"/>
        </a:solidFill>
        <a:latin typeface="+mn-lt"/>
        <a:ea typeface="+mn-ea"/>
        <a:cs typeface="+mn-cs"/>
      </a:defRPr>
    </a:lvl4pPr>
    <a:lvl5pPr marL="11611859" algn="l" defTabSz="5805930" rtl="0" eaLnBrk="1" latinLnBrk="0" hangingPunct="1">
      <a:defRPr sz="11466" kern="1200">
        <a:solidFill>
          <a:schemeClr val="tx1"/>
        </a:solidFill>
        <a:latin typeface="+mn-lt"/>
        <a:ea typeface="+mn-ea"/>
        <a:cs typeface="+mn-cs"/>
      </a:defRPr>
    </a:lvl5pPr>
    <a:lvl6pPr marL="14514824" algn="l" defTabSz="5805930" rtl="0" eaLnBrk="1" latinLnBrk="0" hangingPunct="1">
      <a:defRPr sz="11466" kern="1200">
        <a:solidFill>
          <a:schemeClr val="tx1"/>
        </a:solidFill>
        <a:latin typeface="+mn-lt"/>
        <a:ea typeface="+mn-ea"/>
        <a:cs typeface="+mn-cs"/>
      </a:defRPr>
    </a:lvl6pPr>
    <a:lvl7pPr marL="17417789" algn="l" defTabSz="5805930" rtl="0" eaLnBrk="1" latinLnBrk="0" hangingPunct="1">
      <a:defRPr sz="11466" kern="1200">
        <a:solidFill>
          <a:schemeClr val="tx1"/>
        </a:solidFill>
        <a:latin typeface="+mn-lt"/>
        <a:ea typeface="+mn-ea"/>
        <a:cs typeface="+mn-cs"/>
      </a:defRPr>
    </a:lvl7pPr>
    <a:lvl8pPr marL="20320751" algn="l" defTabSz="5805930" rtl="0" eaLnBrk="1" latinLnBrk="0" hangingPunct="1">
      <a:defRPr sz="11466" kern="1200">
        <a:solidFill>
          <a:schemeClr val="tx1"/>
        </a:solidFill>
        <a:latin typeface="+mn-lt"/>
        <a:ea typeface="+mn-ea"/>
        <a:cs typeface="+mn-cs"/>
      </a:defRPr>
    </a:lvl8pPr>
    <a:lvl9pPr marL="23223715" algn="l" defTabSz="5805930" rtl="0" eaLnBrk="1" latinLnBrk="0" hangingPunct="1">
      <a:defRPr sz="1146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CC00"/>
    <a:srgbClr val="CC9900"/>
    <a:srgbClr val="FFFF99"/>
    <a:srgbClr val="FFFF66"/>
    <a:srgbClr val="F4F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37" d="100"/>
          <a:sy n="37" d="100"/>
        </p:scale>
        <p:origin x="356" y="40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AFB95-7188-438B-A0DF-154E556322D7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92056-FDB4-498D-9E0D-02E3082A4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63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3833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1219170" algn="l" defTabSz="243833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2438339" algn="l" defTabSz="243833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3657509" algn="l" defTabSz="243833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4876678" algn="l" defTabSz="243833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6095848" algn="l" defTabSz="243833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7315017" algn="l" defTabSz="243833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8534187" algn="l" defTabSz="243833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9753356" algn="l" defTabSz="243833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2"/>
            <a:ext cx="20726400" cy="294005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1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63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277"/>
            <a:ext cx="5486400" cy="11703051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7"/>
            <a:ext cx="16052800" cy="117030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55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7"/>
            <a:ext cx="5689600" cy="730251"/>
          </a:xfrm>
          <a:prstGeom prst="rect">
            <a:avLst/>
          </a:prstGeom>
        </p:spPr>
        <p:txBody>
          <a:bodyPr lIns="34285" tIns="17142" rIns="34285" bIns="17142"/>
          <a:lstStyle/>
          <a:p>
            <a:fld id="{D15044BE-B3F3-4258-B55D-9238C2EBFDF1}" type="datetimeFigureOut">
              <a:rPr lang="en-US" smtClean="0"/>
              <a:pPr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7"/>
            <a:ext cx="7721600" cy="730251"/>
          </a:xfrm>
          <a:prstGeom prst="rect">
            <a:avLst/>
          </a:prstGeom>
        </p:spPr>
        <p:txBody>
          <a:bodyPr lIns="34285" tIns="17142" rIns="34285" bIns="17142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5" y="12712707"/>
            <a:ext cx="5689600" cy="730251"/>
          </a:xfrm>
          <a:prstGeom prst="rect">
            <a:avLst/>
          </a:prstGeom>
        </p:spPr>
        <p:txBody>
          <a:bodyPr lIns="34285" tIns="17142" rIns="34285" bIns="17142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344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7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200403"/>
            <a:ext cx="21945600" cy="90519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8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8" y="8813803"/>
            <a:ext cx="20726400" cy="2724149"/>
          </a:xfrm>
          <a:prstGeom prst="rect">
            <a:avLst/>
          </a:prstGeom>
        </p:spPr>
        <p:txBody>
          <a:bodyPr anchor="t"/>
          <a:lstStyle>
            <a:lvl1pPr algn="l">
              <a:defRPr sz="94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8" y="5813427"/>
            <a:ext cx="20726400" cy="300037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44" indent="0">
              <a:buNone/>
              <a:defRPr sz="4301">
                <a:solidFill>
                  <a:schemeClr val="tx1">
                    <a:tint val="75000"/>
                  </a:schemeClr>
                </a:solidFill>
              </a:defRPr>
            </a:lvl2pPr>
            <a:lvl3pPr marL="2177089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630" indent="0">
              <a:buNone/>
              <a:defRPr sz="3301">
                <a:solidFill>
                  <a:schemeClr val="tx1">
                    <a:tint val="75000"/>
                  </a:schemeClr>
                </a:solidFill>
              </a:defRPr>
            </a:lvl4pPr>
            <a:lvl5pPr marL="4354174" indent="0">
              <a:buNone/>
              <a:defRPr sz="3301">
                <a:solidFill>
                  <a:schemeClr val="tx1">
                    <a:tint val="75000"/>
                  </a:schemeClr>
                </a:solidFill>
              </a:defRPr>
            </a:lvl5pPr>
            <a:lvl6pPr marL="5442719" indent="0">
              <a:buNone/>
              <a:defRPr sz="3301">
                <a:solidFill>
                  <a:schemeClr val="tx1">
                    <a:tint val="75000"/>
                  </a:schemeClr>
                </a:solidFill>
              </a:defRPr>
            </a:lvl6pPr>
            <a:lvl7pPr marL="6531263" indent="0">
              <a:buNone/>
              <a:defRPr sz="3301">
                <a:solidFill>
                  <a:schemeClr val="tx1">
                    <a:tint val="75000"/>
                  </a:schemeClr>
                </a:solidFill>
              </a:defRPr>
            </a:lvl7pPr>
            <a:lvl8pPr marL="7619805" indent="0">
              <a:buNone/>
              <a:defRPr sz="3301">
                <a:solidFill>
                  <a:schemeClr val="tx1">
                    <a:tint val="75000"/>
                  </a:schemeClr>
                </a:solidFill>
              </a:defRPr>
            </a:lvl8pPr>
            <a:lvl9pPr marL="8708349" indent="0">
              <a:buNone/>
              <a:defRPr sz="33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86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7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3"/>
            <a:ext cx="10769600" cy="9051925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1"/>
            </a:lvl4pPr>
            <a:lvl5pPr>
              <a:defRPr sz="4301"/>
            </a:lvl5pPr>
            <a:lvl6pPr>
              <a:defRPr sz="4301"/>
            </a:lvl6pPr>
            <a:lvl7pPr>
              <a:defRPr sz="4301"/>
            </a:lvl7pPr>
            <a:lvl8pPr>
              <a:defRPr sz="4301"/>
            </a:lvl8pPr>
            <a:lvl9pPr>
              <a:defRPr sz="43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3"/>
            <a:ext cx="10769600" cy="9051925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1"/>
            </a:lvl4pPr>
            <a:lvl5pPr>
              <a:defRPr sz="4301"/>
            </a:lvl5pPr>
            <a:lvl6pPr>
              <a:defRPr sz="4301"/>
            </a:lvl6pPr>
            <a:lvl7pPr>
              <a:defRPr sz="4301"/>
            </a:lvl7pPr>
            <a:lvl8pPr>
              <a:defRPr sz="4301"/>
            </a:lvl8pPr>
            <a:lvl9pPr>
              <a:defRPr sz="43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1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7"/>
            <a:ext cx="21945600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7"/>
            <a:ext cx="10773835" cy="12795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44" indent="0">
              <a:buNone/>
              <a:defRPr sz="4800" b="1"/>
            </a:lvl2pPr>
            <a:lvl3pPr marL="2177089" indent="0">
              <a:buNone/>
              <a:defRPr sz="4301" b="1"/>
            </a:lvl3pPr>
            <a:lvl4pPr marL="3265630" indent="0">
              <a:buNone/>
              <a:defRPr sz="3800" b="1"/>
            </a:lvl4pPr>
            <a:lvl5pPr marL="4354174" indent="0">
              <a:buNone/>
              <a:defRPr sz="3800" b="1"/>
            </a:lvl5pPr>
            <a:lvl6pPr marL="5442719" indent="0">
              <a:buNone/>
              <a:defRPr sz="3800" b="1"/>
            </a:lvl6pPr>
            <a:lvl7pPr marL="6531263" indent="0">
              <a:buNone/>
              <a:defRPr sz="3800" b="1"/>
            </a:lvl7pPr>
            <a:lvl8pPr marL="7619805" indent="0">
              <a:buNone/>
              <a:defRPr sz="3800" b="1"/>
            </a:lvl8pPr>
            <a:lvl9pPr marL="8708349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49"/>
            <a:ext cx="10773835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1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7" y="3070227"/>
            <a:ext cx="10778067" cy="12795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44" indent="0">
              <a:buNone/>
              <a:defRPr sz="4800" b="1"/>
            </a:lvl2pPr>
            <a:lvl3pPr marL="2177089" indent="0">
              <a:buNone/>
              <a:defRPr sz="4301" b="1"/>
            </a:lvl3pPr>
            <a:lvl4pPr marL="3265630" indent="0">
              <a:buNone/>
              <a:defRPr sz="3800" b="1"/>
            </a:lvl4pPr>
            <a:lvl5pPr marL="4354174" indent="0">
              <a:buNone/>
              <a:defRPr sz="3800" b="1"/>
            </a:lvl5pPr>
            <a:lvl6pPr marL="5442719" indent="0">
              <a:buNone/>
              <a:defRPr sz="3800" b="1"/>
            </a:lvl6pPr>
            <a:lvl7pPr marL="6531263" indent="0">
              <a:buNone/>
              <a:defRPr sz="3800" b="1"/>
            </a:lvl7pPr>
            <a:lvl8pPr marL="7619805" indent="0">
              <a:buNone/>
              <a:defRPr sz="3800" b="1"/>
            </a:lvl8pPr>
            <a:lvl9pPr marL="8708349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7" y="4349749"/>
            <a:ext cx="10778067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1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29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7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8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9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4" y="2870204"/>
            <a:ext cx="8022168" cy="9382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1"/>
            </a:lvl1pPr>
            <a:lvl2pPr marL="1088544" indent="0">
              <a:buNone/>
              <a:defRPr sz="2901"/>
            </a:lvl2pPr>
            <a:lvl3pPr marL="2177089" indent="0">
              <a:buNone/>
              <a:defRPr sz="2400"/>
            </a:lvl3pPr>
            <a:lvl4pPr marL="3265630" indent="0">
              <a:buNone/>
              <a:defRPr sz="2101"/>
            </a:lvl4pPr>
            <a:lvl5pPr marL="4354174" indent="0">
              <a:buNone/>
              <a:defRPr sz="2101"/>
            </a:lvl5pPr>
            <a:lvl6pPr marL="5442719" indent="0">
              <a:buNone/>
              <a:defRPr sz="2101"/>
            </a:lvl6pPr>
            <a:lvl7pPr marL="6531263" indent="0">
              <a:buNone/>
              <a:defRPr sz="2101"/>
            </a:lvl7pPr>
            <a:lvl8pPr marL="7619805" indent="0">
              <a:buNone/>
              <a:defRPr sz="2101"/>
            </a:lvl8pPr>
            <a:lvl9pPr marL="8708349" indent="0">
              <a:buNone/>
              <a:defRPr sz="21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09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7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49"/>
            <a:ext cx="14630400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544" indent="0">
              <a:buNone/>
              <a:defRPr sz="6699"/>
            </a:lvl2pPr>
            <a:lvl3pPr marL="2177089" indent="0">
              <a:buNone/>
              <a:defRPr sz="5699"/>
            </a:lvl3pPr>
            <a:lvl4pPr marL="3265630" indent="0">
              <a:buNone/>
              <a:defRPr sz="4800"/>
            </a:lvl4pPr>
            <a:lvl5pPr marL="4354174" indent="0">
              <a:buNone/>
              <a:defRPr sz="4800"/>
            </a:lvl5pPr>
            <a:lvl6pPr marL="5442719" indent="0">
              <a:buNone/>
              <a:defRPr sz="4800"/>
            </a:lvl6pPr>
            <a:lvl7pPr marL="6531263" indent="0">
              <a:buNone/>
              <a:defRPr sz="4800"/>
            </a:lvl7pPr>
            <a:lvl8pPr marL="7619805" indent="0">
              <a:buNone/>
              <a:defRPr sz="4800"/>
            </a:lvl8pPr>
            <a:lvl9pPr marL="8708349" indent="0">
              <a:buNone/>
              <a:defRPr sz="48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1"/>
            </a:lvl1pPr>
            <a:lvl2pPr marL="1088544" indent="0">
              <a:buNone/>
              <a:defRPr sz="2901"/>
            </a:lvl2pPr>
            <a:lvl3pPr marL="2177089" indent="0">
              <a:buNone/>
              <a:defRPr sz="2400"/>
            </a:lvl3pPr>
            <a:lvl4pPr marL="3265630" indent="0">
              <a:buNone/>
              <a:defRPr sz="2101"/>
            </a:lvl4pPr>
            <a:lvl5pPr marL="4354174" indent="0">
              <a:buNone/>
              <a:defRPr sz="2101"/>
            </a:lvl5pPr>
            <a:lvl6pPr marL="5442719" indent="0">
              <a:buNone/>
              <a:defRPr sz="2101"/>
            </a:lvl6pPr>
            <a:lvl7pPr marL="6531263" indent="0">
              <a:buNone/>
              <a:defRPr sz="2101"/>
            </a:lvl7pPr>
            <a:lvl8pPr marL="7619805" indent="0">
              <a:buNone/>
              <a:defRPr sz="2101"/>
            </a:lvl8pPr>
            <a:lvl9pPr marL="8708349" indent="0">
              <a:buNone/>
              <a:defRPr sz="21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BCD071C8-FB1C-4E4D-BD75-0B4E1AA0009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1"/>
          </a:xfrm>
          <a:prstGeom prst="rect">
            <a:avLst/>
          </a:prstGeom>
        </p:spPr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768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82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txStyles>
    <p:titleStyle>
      <a:lvl1pPr algn="ctr" defTabSz="2177089" rtl="0" eaLnBrk="1" latinLnBrk="0" hangingPunct="1">
        <a:spcBef>
          <a:spcPct val="0"/>
        </a:spcBef>
        <a:buNone/>
        <a:defRPr sz="104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08" indent="-816408" algn="l" defTabSz="2177089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883" indent="-680339" algn="l" defTabSz="2177089" rtl="0" eaLnBrk="1" latinLnBrk="0" hangingPunct="1">
        <a:spcBef>
          <a:spcPct val="20000"/>
        </a:spcBef>
        <a:buFont typeface="Arial" pitchFamily="34" charset="0"/>
        <a:buChar char="–"/>
        <a:defRPr sz="6699" kern="1200">
          <a:solidFill>
            <a:schemeClr val="tx1"/>
          </a:solidFill>
          <a:latin typeface="+mn-lt"/>
          <a:ea typeface="+mn-ea"/>
          <a:cs typeface="+mn-cs"/>
        </a:defRPr>
      </a:lvl2pPr>
      <a:lvl3pPr marL="2721359" indent="-544271" algn="l" defTabSz="2177089" rtl="0" eaLnBrk="1" latinLnBrk="0" hangingPunct="1">
        <a:spcBef>
          <a:spcPct val="20000"/>
        </a:spcBef>
        <a:buFont typeface="Arial" pitchFamily="34" charset="0"/>
        <a:buChar char="•"/>
        <a:defRPr sz="5699" kern="1200">
          <a:solidFill>
            <a:schemeClr val="tx1"/>
          </a:solidFill>
          <a:latin typeface="+mn-lt"/>
          <a:ea typeface="+mn-ea"/>
          <a:cs typeface="+mn-cs"/>
        </a:defRPr>
      </a:lvl3pPr>
      <a:lvl4pPr marL="3809904" indent="-544271" algn="l" defTabSz="2177089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445" indent="-544271" algn="l" defTabSz="2177089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990" indent="-544271" algn="l" defTabSz="2177089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534" indent="-544271" algn="l" defTabSz="2177089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078" indent="-544271" algn="l" defTabSz="2177089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622" indent="-544271" algn="l" defTabSz="2177089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89" rtl="0" eaLnBrk="1" latinLnBrk="0" hangingPunct="1">
        <a:defRPr sz="4301" kern="1200">
          <a:solidFill>
            <a:schemeClr val="tx1"/>
          </a:solidFill>
          <a:latin typeface="+mn-lt"/>
          <a:ea typeface="+mn-ea"/>
          <a:cs typeface="+mn-cs"/>
        </a:defRPr>
      </a:lvl1pPr>
      <a:lvl2pPr marL="1088544" algn="l" defTabSz="2177089" rtl="0" eaLnBrk="1" latinLnBrk="0" hangingPunct="1">
        <a:defRPr sz="4301" kern="1200">
          <a:solidFill>
            <a:schemeClr val="tx1"/>
          </a:solidFill>
          <a:latin typeface="+mn-lt"/>
          <a:ea typeface="+mn-ea"/>
          <a:cs typeface="+mn-cs"/>
        </a:defRPr>
      </a:lvl2pPr>
      <a:lvl3pPr marL="2177089" algn="l" defTabSz="2177089" rtl="0" eaLnBrk="1" latinLnBrk="0" hangingPunct="1">
        <a:defRPr sz="4301" kern="1200">
          <a:solidFill>
            <a:schemeClr val="tx1"/>
          </a:solidFill>
          <a:latin typeface="+mn-lt"/>
          <a:ea typeface="+mn-ea"/>
          <a:cs typeface="+mn-cs"/>
        </a:defRPr>
      </a:lvl3pPr>
      <a:lvl4pPr marL="3265630" algn="l" defTabSz="2177089" rtl="0" eaLnBrk="1" latinLnBrk="0" hangingPunct="1">
        <a:defRPr sz="4301" kern="1200">
          <a:solidFill>
            <a:schemeClr val="tx1"/>
          </a:solidFill>
          <a:latin typeface="+mn-lt"/>
          <a:ea typeface="+mn-ea"/>
          <a:cs typeface="+mn-cs"/>
        </a:defRPr>
      </a:lvl4pPr>
      <a:lvl5pPr marL="4354174" algn="l" defTabSz="2177089" rtl="0" eaLnBrk="1" latinLnBrk="0" hangingPunct="1">
        <a:defRPr sz="4301" kern="1200">
          <a:solidFill>
            <a:schemeClr val="tx1"/>
          </a:solidFill>
          <a:latin typeface="+mn-lt"/>
          <a:ea typeface="+mn-ea"/>
          <a:cs typeface="+mn-cs"/>
        </a:defRPr>
      </a:lvl5pPr>
      <a:lvl6pPr marL="5442719" algn="l" defTabSz="2177089" rtl="0" eaLnBrk="1" latinLnBrk="0" hangingPunct="1">
        <a:defRPr sz="4301" kern="1200">
          <a:solidFill>
            <a:schemeClr val="tx1"/>
          </a:solidFill>
          <a:latin typeface="+mn-lt"/>
          <a:ea typeface="+mn-ea"/>
          <a:cs typeface="+mn-cs"/>
        </a:defRPr>
      </a:lvl6pPr>
      <a:lvl7pPr marL="6531263" algn="l" defTabSz="2177089" rtl="0" eaLnBrk="1" latinLnBrk="0" hangingPunct="1">
        <a:defRPr sz="4301" kern="1200">
          <a:solidFill>
            <a:schemeClr val="tx1"/>
          </a:solidFill>
          <a:latin typeface="+mn-lt"/>
          <a:ea typeface="+mn-ea"/>
          <a:cs typeface="+mn-cs"/>
        </a:defRPr>
      </a:lvl7pPr>
      <a:lvl8pPr marL="7619805" algn="l" defTabSz="2177089" rtl="0" eaLnBrk="1" latinLnBrk="0" hangingPunct="1">
        <a:defRPr sz="4301" kern="1200">
          <a:solidFill>
            <a:schemeClr val="tx1"/>
          </a:solidFill>
          <a:latin typeface="+mn-lt"/>
          <a:ea typeface="+mn-ea"/>
          <a:cs typeface="+mn-cs"/>
        </a:defRPr>
      </a:lvl8pPr>
      <a:lvl9pPr marL="8708349" algn="l" defTabSz="2177089" rtl="0" eaLnBrk="1" latinLnBrk="0" hangingPunct="1">
        <a:defRPr sz="43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32FD004-6158-48E6-B04F-C3DAF8B2BE83}"/>
              </a:ext>
            </a:extLst>
          </p:cNvPr>
          <p:cNvSpPr txBox="1"/>
          <p:nvPr/>
        </p:nvSpPr>
        <p:spPr>
          <a:xfrm>
            <a:off x="2895600" y="3505200"/>
            <a:ext cx="19532600" cy="1334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7" tIns="45699" rIns="91397" bIns="45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 err="1">
                <a:solidFill>
                  <a:srgbClr val="C00000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6000" b="1" dirty="0">
                <a:solidFill>
                  <a:srgbClr val="C00000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3: PHƯƠNG TRÌNH. HỆ PHƯƠNG TRÌNH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BACABD-56A8-45B5-A403-18DF55238613}"/>
              </a:ext>
            </a:extLst>
          </p:cNvPr>
          <p:cNvSpPr txBox="1"/>
          <p:nvPr/>
        </p:nvSpPr>
        <p:spPr>
          <a:xfrm>
            <a:off x="2763855" y="5029200"/>
            <a:ext cx="19385285" cy="9232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91397" tIns="45699" rIns="91397" bIns="45699" rtlCol="0">
            <a:spAutoFit/>
          </a:bodyPr>
          <a:lstStyle/>
          <a:p>
            <a:pPr algn="ctr"/>
            <a:r>
              <a:rPr lang="vi-VN" sz="5400" b="1" dirty="0">
                <a:solidFill>
                  <a:schemeClr val="accent2">
                    <a:lumMod val="50000"/>
                  </a:schemeClr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</a:t>
            </a:r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2. PHƯƠNG TRÌNH QUY VỀ PHƯƠNG TRÌNH BẬC NHẤT, BẬC HAI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1EAB7C-8CAC-4484-AF17-166277795F83}"/>
              </a:ext>
            </a:extLst>
          </p:cNvPr>
          <p:cNvSpPr txBox="1"/>
          <p:nvPr/>
        </p:nvSpPr>
        <p:spPr>
          <a:xfrm>
            <a:off x="2038155" y="2529625"/>
            <a:ext cx="3857444" cy="83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7" tIns="45699" rIns="91397" bIns="45699" rtlCol="0">
            <a:spAutoFit/>
          </a:bodyPr>
          <a:lstStyle/>
          <a:p>
            <a:pPr algn="ctr"/>
            <a:r>
              <a:rPr lang="en-US" sz="4800" b="1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ĐẠI SỐ LỚP 10</a:t>
            </a:r>
            <a:endParaRPr lang="en-US" sz="4800" b="1" dirty="0">
              <a:solidFill>
                <a:srgbClr val="135F82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grpSp>
        <p:nvGrpSpPr>
          <p:cNvPr id="7" name="Group 26">
            <a:extLst>
              <a:ext uri="{FF2B5EF4-FFF2-40B4-BE49-F238E27FC236}">
                <a16:creationId xmlns:a16="http://schemas.microsoft.com/office/drawing/2014/main" id="{82730385-BE03-4D42-84D9-EB4B4EA19528}"/>
              </a:ext>
            </a:extLst>
          </p:cNvPr>
          <p:cNvGrpSpPr/>
          <p:nvPr/>
        </p:nvGrpSpPr>
        <p:grpSpPr>
          <a:xfrm>
            <a:off x="2365833" y="8025846"/>
            <a:ext cx="20295375" cy="933656"/>
            <a:chOff x="7483861" y="7543801"/>
            <a:chExt cx="20205666" cy="93377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B4D318E-061B-465F-93C9-9FC774BED70E}"/>
                </a:ext>
              </a:extLst>
            </p:cNvPr>
            <p:cNvSpPr txBox="1"/>
            <p:nvPr/>
          </p:nvSpPr>
          <p:spPr>
            <a:xfrm>
              <a:off x="8993187" y="7620003"/>
              <a:ext cx="18696340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PHƯƠNG TRÌNH QUY VỀ PHƯƠNG TRÌNH BẬC NHẤT, BẬC HAI</a:t>
              </a:r>
            </a:p>
          </p:txBody>
        </p:sp>
        <p:grpSp>
          <p:nvGrpSpPr>
            <p:cNvPr id="9" name="Group 27">
              <a:extLst>
                <a:ext uri="{FF2B5EF4-FFF2-40B4-BE49-F238E27FC236}">
                  <a16:creationId xmlns:a16="http://schemas.microsoft.com/office/drawing/2014/main" id="{7B019619-F79C-4A2C-B51F-F43EC2B55EA4}"/>
                </a:ext>
              </a:extLst>
            </p:cNvPr>
            <p:cNvGrpSpPr/>
            <p:nvPr/>
          </p:nvGrpSpPr>
          <p:grpSpPr>
            <a:xfrm>
              <a:off x="7483861" y="7543801"/>
              <a:ext cx="1251657" cy="933778"/>
              <a:chOff x="7483860" y="7543801"/>
              <a:chExt cx="1251657" cy="933778"/>
            </a:xfrm>
          </p:grpSpPr>
          <p:sp>
            <p:nvSpPr>
              <p:cNvPr id="10" name="Isosceles Triangle 44">
                <a:extLst>
                  <a:ext uri="{FF2B5EF4-FFF2-40B4-BE49-F238E27FC236}">
                    <a16:creationId xmlns:a16="http://schemas.microsoft.com/office/drawing/2014/main" id="{D0BC373E-5533-47FA-B097-FED82A258D4F}"/>
                  </a:ext>
                </a:extLst>
              </p:cNvPr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1" name="Group 29">
                <a:extLst>
                  <a:ext uri="{FF2B5EF4-FFF2-40B4-BE49-F238E27FC236}">
                    <a16:creationId xmlns:a16="http://schemas.microsoft.com/office/drawing/2014/main" id="{57FEDA43-DDD4-45C3-8C4C-9D9961CE4E83}"/>
                  </a:ext>
                </a:extLst>
              </p:cNvPr>
              <p:cNvGrpSpPr/>
              <p:nvPr/>
            </p:nvGrpSpPr>
            <p:grpSpPr>
              <a:xfrm>
                <a:off x="7493378" y="7646473"/>
                <a:ext cx="1242139" cy="831106"/>
                <a:chOff x="7493378" y="7646473"/>
                <a:chExt cx="1242139" cy="831106"/>
              </a:xfrm>
            </p:grpSpPr>
            <p:sp>
              <p:nvSpPr>
                <p:cNvPr id="12" name="Round Same Side Corner Rectangle 47">
                  <a:extLst>
                    <a:ext uri="{FF2B5EF4-FFF2-40B4-BE49-F238E27FC236}">
                      <a16:creationId xmlns:a16="http://schemas.microsoft.com/office/drawing/2014/main" id="{7AE1510A-6329-429B-A735-C439C13121E7}"/>
                    </a:ext>
                  </a:extLst>
                </p:cNvPr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A8229C1C-E97C-4DD5-9844-33FC723132C2}"/>
                    </a:ext>
                  </a:extLst>
                </p:cNvPr>
                <p:cNvSpPr txBox="1"/>
                <p:nvPr/>
              </p:nvSpPr>
              <p:spPr>
                <a:xfrm>
                  <a:off x="7782940" y="7646473"/>
                  <a:ext cx="659434" cy="8311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800" b="1" dirty="0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14" name="Group 26">
            <a:extLst>
              <a:ext uri="{FF2B5EF4-FFF2-40B4-BE49-F238E27FC236}">
                <a16:creationId xmlns:a16="http://schemas.microsoft.com/office/drawing/2014/main" id="{CE6582F5-31CF-459D-AC87-7358B3711ADB}"/>
              </a:ext>
            </a:extLst>
          </p:cNvPr>
          <p:cNvGrpSpPr/>
          <p:nvPr/>
        </p:nvGrpSpPr>
        <p:grpSpPr>
          <a:xfrm>
            <a:off x="2385486" y="6739573"/>
            <a:ext cx="15276941" cy="927236"/>
            <a:chOff x="7459670" y="7543799"/>
            <a:chExt cx="15278930" cy="92735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DD5C8DA-2298-47E5-BB6F-C05B29F11040}"/>
                </a:ext>
              </a:extLst>
            </p:cNvPr>
            <p:cNvSpPr txBox="1"/>
            <p:nvPr/>
          </p:nvSpPr>
          <p:spPr>
            <a:xfrm>
              <a:off x="8993186" y="7620004"/>
              <a:ext cx="13745414" cy="831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ÔN TẬP PHƯƠNG TRÌNH BẬC NHẤT, BẬC HAI</a:t>
              </a:r>
            </a:p>
          </p:txBody>
        </p:sp>
        <p:grpSp>
          <p:nvGrpSpPr>
            <p:cNvPr id="16" name="Group 27">
              <a:extLst>
                <a:ext uri="{FF2B5EF4-FFF2-40B4-BE49-F238E27FC236}">
                  <a16:creationId xmlns:a16="http://schemas.microsoft.com/office/drawing/2014/main" id="{0CC89363-40DF-45CC-85B4-014A7B6B86CA}"/>
                </a:ext>
              </a:extLst>
            </p:cNvPr>
            <p:cNvGrpSpPr/>
            <p:nvPr/>
          </p:nvGrpSpPr>
          <p:grpSpPr>
            <a:xfrm>
              <a:off x="7459670" y="7543799"/>
              <a:ext cx="1257333" cy="927358"/>
              <a:chOff x="7459669" y="7543800"/>
              <a:chExt cx="1257333" cy="927358"/>
            </a:xfrm>
          </p:grpSpPr>
          <p:sp>
            <p:nvSpPr>
              <p:cNvPr id="17" name="Isosceles Triangle 44">
                <a:extLst>
                  <a:ext uri="{FF2B5EF4-FFF2-40B4-BE49-F238E27FC236}">
                    <a16:creationId xmlns:a16="http://schemas.microsoft.com/office/drawing/2014/main" id="{C6C5E1E8-F3E2-46A0-A3DF-1DA5C0F6E951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8" name="Group 29">
                <a:extLst>
                  <a:ext uri="{FF2B5EF4-FFF2-40B4-BE49-F238E27FC236}">
                    <a16:creationId xmlns:a16="http://schemas.microsoft.com/office/drawing/2014/main" id="{1DD35B81-9418-4022-B692-B652FEF9FABF}"/>
                  </a:ext>
                </a:extLst>
              </p:cNvPr>
              <p:cNvGrpSpPr/>
              <p:nvPr/>
            </p:nvGrpSpPr>
            <p:grpSpPr>
              <a:xfrm>
                <a:off x="7469186" y="7640053"/>
                <a:ext cx="1247816" cy="831105"/>
                <a:chOff x="7469186" y="7640053"/>
                <a:chExt cx="1247816" cy="831105"/>
              </a:xfrm>
            </p:grpSpPr>
            <p:sp>
              <p:nvSpPr>
                <p:cNvPr id="19" name="Round Same Side Corner Rectangle 31">
                  <a:extLst>
                    <a:ext uri="{FF2B5EF4-FFF2-40B4-BE49-F238E27FC236}">
                      <a16:creationId xmlns:a16="http://schemas.microsoft.com/office/drawing/2014/main" id="{69DF7E10-0784-476E-9608-329B5D87A9B8}"/>
                    </a:ext>
                  </a:extLst>
                </p:cNvPr>
                <p:cNvSpPr/>
                <p:nvPr/>
              </p:nvSpPr>
              <p:spPr>
                <a:xfrm rot="5400000">
                  <a:off x="7727334" y="7426978"/>
                  <a:ext cx="731520" cy="1247816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3CC24A8F-A8D4-4FB8-9348-87C2A9A73CB7}"/>
                    </a:ext>
                  </a:extLst>
                </p:cNvPr>
                <p:cNvSpPr txBox="1"/>
                <p:nvPr/>
              </p:nvSpPr>
              <p:spPr>
                <a:xfrm>
                  <a:off x="7904904" y="7640053"/>
                  <a:ext cx="423569" cy="8311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800" b="1" dirty="0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21" name="Rounded Rectangle 53">
            <a:extLst>
              <a:ext uri="{FF2B5EF4-FFF2-40B4-BE49-F238E27FC236}">
                <a16:creationId xmlns:a16="http://schemas.microsoft.com/office/drawing/2014/main" id="{5941C4A8-7ED5-4372-A821-61C8E1F4E157}"/>
              </a:ext>
            </a:extLst>
          </p:cNvPr>
          <p:cNvSpPr/>
          <p:nvPr/>
        </p:nvSpPr>
        <p:spPr>
          <a:xfrm>
            <a:off x="1905000" y="6400800"/>
            <a:ext cx="20756207" cy="4264123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8" tIns="45699" rIns="91398" bIns="45699" rtlCol="0" anchor="ctr"/>
          <a:lstStyle/>
          <a:p>
            <a:pPr algn="ctr"/>
            <a:endParaRPr lang="en-US" sz="48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E7FBC9E-F97C-46CD-A703-5CFFDA970808}"/>
              </a:ext>
            </a:extLst>
          </p:cNvPr>
          <p:cNvGrpSpPr/>
          <p:nvPr/>
        </p:nvGrpSpPr>
        <p:grpSpPr>
          <a:xfrm>
            <a:off x="2362200" y="9312106"/>
            <a:ext cx="9472086" cy="982949"/>
            <a:chOff x="739068" y="1515168"/>
            <a:chExt cx="9473319" cy="983076"/>
          </a:xfrm>
        </p:grpSpPr>
        <p:sp>
          <p:nvSpPr>
            <p:cNvPr id="23" name="Freeform 71">
              <a:extLst>
                <a:ext uri="{FF2B5EF4-FFF2-40B4-BE49-F238E27FC236}">
                  <a16:creationId xmlns:a16="http://schemas.microsoft.com/office/drawing/2014/main" id="{AA522CA5-D8BC-48D9-AF6B-685E44F5543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sz="48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B65C6073-6356-410A-87BE-270D28E98B8A}"/>
                </a:ext>
              </a:extLst>
            </p:cNvPr>
            <p:cNvGrpSpPr/>
            <p:nvPr/>
          </p:nvGrpSpPr>
          <p:grpSpPr>
            <a:xfrm>
              <a:off x="739068" y="1515168"/>
              <a:ext cx="8808828" cy="983076"/>
              <a:chOff x="739068" y="1515168"/>
              <a:chExt cx="8808828" cy="983076"/>
            </a:xfrm>
          </p:grpSpPr>
          <p:sp>
            <p:nvSpPr>
              <p:cNvPr id="25" name="Freeform 71">
                <a:extLst>
                  <a:ext uri="{FF2B5EF4-FFF2-40B4-BE49-F238E27FC236}">
                    <a16:creationId xmlns:a16="http://schemas.microsoft.com/office/drawing/2014/main" id="{28C45A19-5767-45EE-839D-0B7D1FF829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Oval 72">
                <a:extLst>
                  <a:ext uri="{FF2B5EF4-FFF2-40B4-BE49-F238E27FC236}">
                    <a16:creationId xmlns:a16="http://schemas.microsoft.com/office/drawing/2014/main" id="{6F6310B8-00C7-4FBE-9EC3-50C976B498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" name="Freeform 73">
                <a:extLst>
                  <a:ext uri="{FF2B5EF4-FFF2-40B4-BE49-F238E27FC236}">
                    <a16:creationId xmlns:a16="http://schemas.microsoft.com/office/drawing/2014/main" id="{61BD29FC-F70D-499A-9751-FD1C4507AB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Freeform 74">
                <a:extLst>
                  <a:ext uri="{FF2B5EF4-FFF2-40B4-BE49-F238E27FC236}">
                    <a16:creationId xmlns:a16="http://schemas.microsoft.com/office/drawing/2014/main" id="{52150644-380D-4E87-B425-928032CA85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Freeform 75">
                <a:extLst>
                  <a:ext uri="{FF2B5EF4-FFF2-40B4-BE49-F238E27FC236}">
                    <a16:creationId xmlns:a16="http://schemas.microsoft.com/office/drawing/2014/main" id="{DD9124BF-BF79-4CF4-88CF-4CD9C8492F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Freeform 76">
                <a:extLst>
                  <a:ext uri="{FF2B5EF4-FFF2-40B4-BE49-F238E27FC236}">
                    <a16:creationId xmlns:a16="http://schemas.microsoft.com/office/drawing/2014/main" id="{A44E88A8-38F6-4C98-8618-9030412A47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Freeform 77">
                <a:extLst>
                  <a:ext uri="{FF2B5EF4-FFF2-40B4-BE49-F238E27FC236}">
                    <a16:creationId xmlns:a16="http://schemas.microsoft.com/office/drawing/2014/main" id="{1FB489B6-0E72-4239-BA90-EBC1188F4E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" name="Freeform 78">
                <a:extLst>
                  <a:ext uri="{FF2B5EF4-FFF2-40B4-BE49-F238E27FC236}">
                    <a16:creationId xmlns:a16="http://schemas.microsoft.com/office/drawing/2014/main" id="{81D7E89D-A1B4-42E0-B090-F9D3F5E695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" name="Freeform 79">
                <a:extLst>
                  <a:ext uri="{FF2B5EF4-FFF2-40B4-BE49-F238E27FC236}">
                    <a16:creationId xmlns:a16="http://schemas.microsoft.com/office/drawing/2014/main" id="{E31B786B-BF0E-4948-A7CF-D4C60926DA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Freeform 80">
                <a:extLst>
                  <a:ext uri="{FF2B5EF4-FFF2-40B4-BE49-F238E27FC236}">
                    <a16:creationId xmlns:a16="http://schemas.microsoft.com/office/drawing/2014/main" id="{B8D536D8-BB2D-4483-BDFB-0E09DF58D6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Freeform 81">
                <a:extLst>
                  <a:ext uri="{FF2B5EF4-FFF2-40B4-BE49-F238E27FC236}">
                    <a16:creationId xmlns:a16="http://schemas.microsoft.com/office/drawing/2014/main" id="{9E4F194F-8B89-417E-8714-DE6CC965C7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" name="Freeform 82">
                <a:extLst>
                  <a:ext uri="{FF2B5EF4-FFF2-40B4-BE49-F238E27FC236}">
                    <a16:creationId xmlns:a16="http://schemas.microsoft.com/office/drawing/2014/main" id="{4161812C-28D7-429C-AC1C-AF9F0DA1A7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4690100E-BB10-4834-BD13-20444EB08242}"/>
                  </a:ext>
                </a:extLst>
              </p:cNvPr>
              <p:cNvSpPr txBox="1"/>
              <p:nvPr/>
            </p:nvSpPr>
            <p:spPr>
              <a:xfrm>
                <a:off x="2035444" y="1667139"/>
                <a:ext cx="7512452" cy="83110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Times New Roman" pitchFamily="18" charset="0"/>
                    <a:ea typeface="Tahoma" panose="020B0604030504040204" pitchFamily="34" charset="0"/>
                    <a:cs typeface="Times New Roman" pitchFamily="18" charset="0"/>
                  </a:rPr>
                  <a:t>BÀI TẬP TRẮC NGHIỆM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4319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>
            <a:extLst>
              <a:ext uri="{FF2B5EF4-FFF2-40B4-BE49-F238E27FC236}">
                <a16:creationId xmlns:a16="http://schemas.microsoft.com/office/drawing/2014/main" id="{C23C09A1-7322-41EC-895F-E21B0D0F1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"/>
            <a:ext cx="21412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18288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PHƯƠNG TRÌNH QUY VỀ PHƯƠNG TRÌNH BẬC NHẤT, BẬC HAI</a:t>
            </a:r>
            <a:endParaRPr lang="en-US" altLang="en-US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0C2219BB-411F-40C1-AF3C-46631CDCC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524000"/>
            <a:ext cx="14325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18288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47AD9C-5485-4EF0-B149-69D80EAC0CBE}"/>
              </a:ext>
            </a:extLst>
          </p:cNvPr>
          <p:cNvSpPr txBox="1"/>
          <p:nvPr/>
        </p:nvSpPr>
        <p:spPr>
          <a:xfrm>
            <a:off x="1295400" y="2590800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>
                <a:latin typeface="Times New Roman" panose="02020603050405020304" pitchFamily="18" charset="0"/>
                <a:cs typeface="Times New Roman" panose="02020603050405020304" pitchFamily="18" charset="0"/>
              </a:rPr>
              <a:t>Các dạng cơ bản: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84DD459-DDC1-4CA4-8162-CD5515DB590E}"/>
                  </a:ext>
                </a:extLst>
              </p:cNvPr>
              <p:cNvSpPr txBox="1"/>
              <p:nvPr/>
            </p:nvSpPr>
            <p:spPr>
              <a:xfrm>
                <a:off x="1447800" y="3436203"/>
                <a:ext cx="10896600" cy="17361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  <m:r>
                      <a:rPr lang="en-US" sz="4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𝒈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  <m:r>
                      <a:rPr lang="en-US" sz="4800" b="1" smtClean="0">
                        <a:latin typeface="Cambria Math" panose="02040503050406030204" pitchFamily="18" charset="0"/>
                      </a:rPr>
                      <m:t>⇔</m:t>
                    </m:r>
                    <m:d>
                      <m:dPr>
                        <m:begChr m:val="["/>
                        <m:endChr m:val=""/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𝒈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𝒈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eqArr>
                      </m:e>
                    </m:d>
                  </m:oMath>
                </a14:m>
                <a:endParaRPr lang="en-US" sz="48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84DD459-DDC1-4CA4-8162-CD5515DB59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436203"/>
                <a:ext cx="10896600" cy="1736116"/>
              </a:xfrm>
              <a:prstGeom prst="rect">
                <a:avLst/>
              </a:prstGeom>
              <a:blipFill>
                <a:blip r:embed="rId2"/>
                <a:stretch>
                  <a:fillRect l="-25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1570CA1-5BF2-4951-85A4-B99188FD8F7B}"/>
                  </a:ext>
                </a:extLst>
              </p:cNvPr>
              <p:cNvSpPr txBox="1"/>
              <p:nvPr/>
            </p:nvSpPr>
            <p:spPr>
              <a:xfrm>
                <a:off x="12192000" y="2887559"/>
                <a:ext cx="10896600" cy="2827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  <m:r>
                      <a:rPr lang="en-US" sz="4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𝒈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en-US" sz="4800" b="1" smtClean="0">
                        <a:latin typeface="Cambria Math" panose="02040503050406030204" pitchFamily="18" charset="0"/>
                      </a:rPr>
                      <m:t>⇔</m:t>
                    </m:r>
                    <m:d>
                      <m:dPr>
                        <m:begChr m:val="{"/>
                        <m:endChr m:val=""/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𝒈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)≥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e>
                          <m:e>
                            <m:d>
                              <m:dPr>
                                <m:begChr m:val="["/>
                                <m:endChr m:val=""/>
                                <m:ctrlPr>
                                  <a:rPr lang="en-US" sz="48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eqArr>
                                  <m:eqArrPr>
                                    <m:ctrlPr>
                                      <a:rPr lang="en-US" sz="48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sz="4800" b="1" i="1"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  <m:d>
                                      <m:dPr>
                                        <m:ctrlPr>
                                          <a:rPr lang="en-US" sz="48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4800" b="1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</m:d>
                                    <m:r>
                                      <a:rPr lang="en-US" sz="4800" b="1" i="1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US" sz="4800" b="1" i="1">
                                        <a:latin typeface="Cambria Math" panose="02040503050406030204" pitchFamily="18" charset="0"/>
                                      </a:rPr>
                                      <m:t>𝒈</m:t>
                                    </m:r>
                                    <m:r>
                                      <a:rPr lang="en-US" sz="4800" b="1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4800" b="1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US" sz="4800" b="1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e>
                                    <m:r>
                                      <a:rPr lang="en-US" sz="4800" b="1" i="1"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  <m:d>
                                      <m:dPr>
                                        <m:ctrlPr>
                                          <a:rPr lang="en-US" sz="48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4800" b="1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</m:d>
                                    <m:r>
                                      <a:rPr lang="en-US" sz="4800" b="1" i="1">
                                        <a:latin typeface="Cambria Math" panose="02040503050406030204" pitchFamily="18" charset="0"/>
                                      </a:rPr>
                                      <m:t>=−</m:t>
                                    </m:r>
                                    <m:r>
                                      <a:rPr lang="en-US" sz="4800" b="1" i="1">
                                        <a:latin typeface="Cambria Math" panose="02040503050406030204" pitchFamily="18" charset="0"/>
                                      </a:rPr>
                                      <m:t>𝒈</m:t>
                                    </m:r>
                                    <m:r>
                                      <a:rPr lang="en-US" sz="4800" b="1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4800" b="1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US" sz="4800" b="1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eqArr>
                              </m:e>
                            </m:d>
                          </m:e>
                        </m:eqArr>
                      </m:e>
                    </m:d>
                  </m:oMath>
                </a14:m>
                <a:endParaRPr lang="en-US" sz="48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1570CA1-5BF2-4951-85A4-B99188FD8F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0" y="2887559"/>
                <a:ext cx="10896600" cy="2827441"/>
              </a:xfrm>
              <a:prstGeom prst="rect">
                <a:avLst/>
              </a:prstGeom>
              <a:blipFill>
                <a:blip r:embed="rId3"/>
                <a:stretch>
                  <a:fillRect l="-25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F3135A8E-D7F4-4B55-983D-3E0D2014E91A}"/>
              </a:ext>
            </a:extLst>
          </p:cNvPr>
          <p:cNvSpPr txBox="1"/>
          <p:nvPr/>
        </p:nvSpPr>
        <p:spPr>
          <a:xfrm>
            <a:off x="838200" y="5410200"/>
            <a:ext cx="9906000" cy="872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SzPts val="1300"/>
            </a:pPr>
            <a:r>
              <a:rPr lang="en-US" sz="4800" b="1" i="1" u="none" strike="noStrike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 dụ 6: </a:t>
            </a:r>
            <a:r>
              <a:rPr lang="en-US" sz="4800" u="none" strike="noStrike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 các phương trình sau: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0A8AD67-793A-4FF0-BA97-7F03153A07DE}"/>
                  </a:ext>
                </a:extLst>
              </p:cNvPr>
              <p:cNvSpPr txBox="1"/>
              <p:nvPr/>
            </p:nvSpPr>
            <p:spPr>
              <a:xfrm>
                <a:off x="1866089" y="6477000"/>
                <a:ext cx="8192311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80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−4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−5</m:t>
                        </m:r>
                      </m:e>
                    </m:d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0A8AD67-793A-4FF0-BA97-7F03153A07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089" y="6477000"/>
                <a:ext cx="8192311" cy="830997"/>
              </a:xfrm>
              <a:prstGeom prst="rect">
                <a:avLst/>
              </a:prstGeom>
              <a:blipFill>
                <a:blip r:embed="rId4"/>
                <a:stretch>
                  <a:fillRect l="-1488" t="-16176" b="-38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15B211-6A6E-4803-889B-E408A22166E8}"/>
                  </a:ext>
                </a:extLst>
              </p:cNvPr>
              <p:cNvSpPr txBox="1"/>
              <p:nvPr/>
            </p:nvSpPr>
            <p:spPr>
              <a:xfrm>
                <a:off x="12153089" y="6477000"/>
                <a:ext cx="8192311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80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0" i="1" smtClean="0">
                            <a:effectLst/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−5</m:t>
                        </m:r>
                      </m:e>
                    </m:d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48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−3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15B211-6A6E-4803-889B-E408A22166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3089" y="6477000"/>
                <a:ext cx="8192311" cy="830997"/>
              </a:xfrm>
              <a:prstGeom prst="rect">
                <a:avLst/>
              </a:prstGeom>
              <a:blipFill>
                <a:blip r:embed="rId5"/>
                <a:stretch>
                  <a:fillRect l="-1563" t="-16176" b="-38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223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>
            <a:extLst>
              <a:ext uri="{FF2B5EF4-FFF2-40B4-BE49-F238E27FC236}">
                <a16:creationId xmlns:a16="http://schemas.microsoft.com/office/drawing/2014/main" id="{63B0D98C-6488-4577-A04B-667429C4A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"/>
            <a:ext cx="21412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18288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PHƯƠNG TRÌNH QUY VỀ PHƯƠNG TRÌNH BẬC NHẤT, BẬC HAI</a:t>
            </a:r>
            <a:endParaRPr lang="en-US" altLang="en-US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6E30B56A-AB56-4B0D-B854-9E226D7C4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524000"/>
            <a:ext cx="14325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18288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alt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dưới </a:t>
            </a:r>
            <a:r>
              <a:rPr lang="en-US" alt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căn.</a:t>
            </a:r>
            <a:endParaRPr lang="en-US" alt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BEC15A-1345-4750-B2A0-C02A8A51F0A5}"/>
              </a:ext>
            </a:extLst>
          </p:cNvPr>
          <p:cNvSpPr txBox="1"/>
          <p:nvPr/>
        </p:nvSpPr>
        <p:spPr>
          <a:xfrm>
            <a:off x="1295400" y="2438400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>
                <a:latin typeface="Times New Roman" panose="02020603050405020304" pitchFamily="18" charset="0"/>
                <a:cs typeface="Times New Roman" panose="02020603050405020304" pitchFamily="18" charset="0"/>
              </a:rPr>
              <a:t>Các dạng cơ bản: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0CBF3C-7780-47D1-86F7-6B457255B38C}"/>
                  </a:ext>
                </a:extLst>
              </p:cNvPr>
              <p:cNvSpPr txBox="1"/>
              <p:nvPr/>
            </p:nvSpPr>
            <p:spPr>
              <a:xfrm>
                <a:off x="381000" y="3200400"/>
                <a:ext cx="13335000" cy="17400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rad>
                    <m:r>
                      <a:rPr lang="en-US" sz="4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𝒈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rad>
                    <m:r>
                      <a:rPr lang="en-US" sz="4800" b="1" smtClean="0">
                        <a:latin typeface="Cambria Math" panose="02040503050406030204" pitchFamily="18" charset="0"/>
                      </a:rPr>
                      <m:t>⇔</m:t>
                    </m:r>
                    <m:d>
                      <m:dPr>
                        <m:begChr m:val="{"/>
                        <m:endChr m:val=""/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≥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(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𝒉𝒐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ặ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𝒄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𝒈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)≥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48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8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𝒈</m:t>
                            </m:r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eqArr>
                      </m:e>
                    </m:d>
                  </m:oMath>
                </a14:m>
                <a:endParaRPr lang="en-US" sz="48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0CBF3C-7780-47D1-86F7-6B457255B3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200400"/>
                <a:ext cx="13335000" cy="1740028"/>
              </a:xfrm>
              <a:prstGeom prst="rect">
                <a:avLst/>
              </a:prstGeom>
              <a:blipFill>
                <a:blip r:embed="rId2"/>
                <a:stretch>
                  <a:fillRect l="-2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9C90D1C-06FA-4458-B387-AF9453FEE928}"/>
                  </a:ext>
                </a:extLst>
              </p:cNvPr>
              <p:cNvSpPr txBox="1"/>
              <p:nvPr/>
            </p:nvSpPr>
            <p:spPr>
              <a:xfrm>
                <a:off x="13868400" y="2929621"/>
                <a:ext cx="10744200" cy="2010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rad>
                    <m:r>
                      <a:rPr lang="en-US" sz="4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𝒈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 </m:t>
                    </m:r>
                    <m:r>
                      <a:rPr lang="en-US" sz="4800" b="1" smtClean="0">
                        <a:latin typeface="Cambria Math" panose="02040503050406030204" pitchFamily="18" charset="0"/>
                      </a:rPr>
                      <m:t>⇔</m:t>
                    </m:r>
                    <m:d>
                      <m:dPr>
                        <m:begChr m:val="{"/>
                        <m:endChr m:val=""/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𝒈</m:t>
                            </m:r>
                            <m:d>
                              <m:dPr>
                                <m:ctrlP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≥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48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8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  <m:sSup>
                              <m:sSupPr>
                                <m:ctrlP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800" b="1" i="1">
                                    <a:latin typeface="Cambria Math" panose="02040503050406030204" pitchFamily="18" charset="0"/>
                                  </a:rPr>
                                  <m:t>=[</m:t>
                                </m:r>
                                <m:r>
                                  <a:rPr lang="en-US" sz="4800" b="1" i="1">
                                    <a:latin typeface="Cambria Math" panose="02040503050406030204" pitchFamily="18" charset="0"/>
                                  </a:rPr>
                                  <m:t>𝒈</m:t>
                                </m:r>
                                <m:d>
                                  <m:dPr>
                                    <m:ctrlPr>
                                      <a:rPr lang="en-US" sz="48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4800" b="1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  <m:r>
                                  <a:rPr lang="en-US" sz="4800" b="1" i="1"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e>
                              <m:sup>
                                <m: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eqArr>
                      </m:e>
                    </m:d>
                  </m:oMath>
                </a14:m>
                <a:endParaRPr lang="en-US" sz="48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9C90D1C-06FA-4458-B387-AF9453FEE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68400" y="2929621"/>
                <a:ext cx="10744200" cy="2010807"/>
              </a:xfrm>
              <a:prstGeom prst="rect">
                <a:avLst/>
              </a:prstGeom>
              <a:blipFill>
                <a:blip r:embed="rId3"/>
                <a:stretch>
                  <a:fillRect l="-2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32A22E53-8B41-4791-8CDA-6B8EF8757F8D}"/>
              </a:ext>
            </a:extLst>
          </p:cNvPr>
          <p:cNvSpPr txBox="1"/>
          <p:nvPr/>
        </p:nvSpPr>
        <p:spPr>
          <a:xfrm>
            <a:off x="801721" y="4953000"/>
            <a:ext cx="9906000" cy="872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SzPts val="1300"/>
            </a:pPr>
            <a:r>
              <a:rPr lang="en-US" sz="4800" b="1" i="1" u="none" strike="noStrike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 dụ 7: </a:t>
            </a:r>
            <a:r>
              <a:rPr lang="en-US" sz="4800" u="none" strike="noStrike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 các phương trình sau: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35D57C-4339-46CF-8CBA-CD7B78F11C47}"/>
                  </a:ext>
                </a:extLst>
              </p:cNvPr>
              <p:cNvSpPr txBox="1"/>
              <p:nvPr/>
            </p:nvSpPr>
            <p:spPr>
              <a:xfrm>
                <a:off x="1703151" y="5938741"/>
                <a:ext cx="7898049" cy="921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80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8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800" i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i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4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rad>
                    <m:r>
                      <a:rPr lang="en-US" sz="4800" i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4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800" i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US" sz="48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35D57C-4339-46CF-8CBA-CD7B78F11C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151" y="5938741"/>
                <a:ext cx="7898049" cy="921278"/>
              </a:xfrm>
              <a:prstGeom prst="rect">
                <a:avLst/>
              </a:prstGeom>
              <a:blipFill>
                <a:blip r:embed="rId4"/>
                <a:stretch>
                  <a:fillRect l="-3472" t="-5298" b="-344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4FABA87-DB9D-4929-9A94-7D5A600C65FB}"/>
                  </a:ext>
                </a:extLst>
              </p:cNvPr>
              <p:cNvSpPr txBox="1"/>
              <p:nvPr/>
            </p:nvSpPr>
            <p:spPr>
              <a:xfrm>
                <a:off x="11532951" y="5943600"/>
                <a:ext cx="7898049" cy="9347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480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8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800" i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i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4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rad>
                    <m:r>
                      <a:rPr lang="en-US" sz="4800" i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8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8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rad>
                  </m:oMath>
                </a14:m>
                <a:endParaRPr lang="en-US" sz="48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4FABA87-DB9D-4929-9A94-7D5A600C65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32951" y="5943600"/>
                <a:ext cx="7898049" cy="934743"/>
              </a:xfrm>
              <a:prstGeom prst="rect">
                <a:avLst/>
              </a:prstGeom>
              <a:blipFill>
                <a:blip r:embed="rId5"/>
                <a:stretch>
                  <a:fillRect l="-3549" t="-5229" b="-32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339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0885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>
            <a:extLst>
              <a:ext uri="{FF2B5EF4-FFF2-40B4-BE49-F238E27FC236}">
                <a16:creationId xmlns:a16="http://schemas.microsoft.com/office/drawing/2014/main" id="{157E9BFF-4C55-4CC1-A8DD-4FDB252A8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00421"/>
            <a:ext cx="17068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18288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ÔN TẬP VỀ PHƯƠNG TRÌNH BẬC NHẤT VÀ BẬC HAI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19FF40-03D5-4EF0-A264-3FD79AFAB81D}"/>
              </a:ext>
            </a:extLst>
          </p:cNvPr>
          <p:cNvSpPr txBox="1"/>
          <p:nvPr/>
        </p:nvSpPr>
        <p:spPr>
          <a:xfrm>
            <a:off x="1143000" y="1362313"/>
            <a:ext cx="78471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828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en-US" alt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Phương</a:t>
            </a: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trình</a:t>
            </a: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bậc</a:t>
            </a: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nhất</a:t>
            </a: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07636B6-C28B-4843-9A8F-456309D9BFEB}"/>
                  </a:ext>
                </a:extLst>
              </p:cNvPr>
              <p:cNvSpPr txBox="1"/>
              <p:nvPr/>
            </p:nvSpPr>
            <p:spPr>
              <a:xfrm>
                <a:off x="1828800" y="3200400"/>
                <a:ext cx="20650200" cy="49841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10000"/>
                  </a:lnSpc>
                  <a:spcAft>
                    <a:spcPts val="1000"/>
                  </a:spcAft>
                </a:pPr>
                <a:r>
                  <a:rPr lang="en-US" sz="4800" b="1" i="1" dirty="0" err="1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Giải</a:t>
                </a:r>
                <a:r>
                  <a:rPr lang="en-US" sz="4800" b="1" i="1" dirty="0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800" b="1" i="1" dirty="0" err="1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và</a:t>
                </a:r>
                <a:r>
                  <a:rPr lang="en-US" sz="4800" b="1" i="1" dirty="0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800" b="1" i="1" dirty="0" err="1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biện</a:t>
                </a:r>
                <a:r>
                  <a:rPr lang="en-US" sz="4800" b="1" i="1" dirty="0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800" b="1" i="1" dirty="0" err="1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luận</a:t>
                </a:r>
                <a:r>
                  <a:rPr lang="en-US" sz="4800" b="1" i="1" dirty="0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800" b="1" i="1" dirty="0" err="1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phương</a:t>
                </a:r>
                <a:r>
                  <a:rPr lang="en-US" sz="4800" b="1" i="1" dirty="0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800" b="1" i="1" dirty="0" err="1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trình</a:t>
                </a:r>
                <a:r>
                  <a:rPr lang="en-US" sz="4800" b="1" i="1" dirty="0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𝑎𝑥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vi-VN" sz="4800" dirty="0"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  (1)</a:t>
                </a:r>
                <a:endParaRPr lang="en-US" sz="4800" dirty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0000"/>
                  </a:lnSpc>
                  <a:spcAft>
                    <a:spcPts val="1000"/>
                  </a:spcAft>
                  <a:buSzPct val="30000"/>
                  <a:buFont typeface="Wingdings" panose="05000000000000000000" pitchFamily="2" charset="2"/>
                  <a:buChar char=""/>
                  <a:tabLst>
                    <a:tab pos="180340" algn="l"/>
                  </a:tabLst>
                </a:pPr>
                <a:r>
                  <a:rPr lang="en-US" sz="4800" dirty="0" err="1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Nếu</a:t>
                </a:r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ahoma" panose="020B0604030504040204" pitchFamily="34" charset="0"/>
                      </a:rPr>
                      <m:t>𝑎</m:t>
                    </m:r>
                    <m:r>
                      <a:rPr lang="en-US" sz="480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ahoma" panose="020B0604030504040204" pitchFamily="34" charset="0"/>
                      </a:rPr>
                      <m:t>0</m:t>
                    </m:r>
                  </m:oMath>
                </a14:m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800" dirty="0" err="1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thì</a:t>
                </a:r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(1)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⇔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US" sz="4800" dirty="0">
                  <a:effectLst/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0000"/>
                  </a:lnSpc>
                  <a:spcAft>
                    <a:spcPts val="1000"/>
                  </a:spcAft>
                  <a:buSzPct val="30000"/>
                  <a:buFont typeface="Wingdings" panose="05000000000000000000" pitchFamily="2" charset="2"/>
                  <a:buChar char=""/>
                  <a:tabLst>
                    <a:tab pos="180340" algn="l"/>
                  </a:tabLst>
                </a:pPr>
                <a:r>
                  <a:rPr lang="en-US" sz="4800" dirty="0" err="1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Nếu</a:t>
                </a:r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ahoma" panose="020B0604030504040204" pitchFamily="34" charset="0"/>
                      </a:rPr>
                      <m:t>𝑎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ahoma" panose="020B0604030504040204" pitchFamily="34" charset="0"/>
                      </a:rPr>
                      <m:t>0</m:t>
                    </m:r>
                  </m:oMath>
                </a14:m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800" dirty="0" err="1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thì</a:t>
                </a:r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(1) </a:t>
                </a:r>
                <a:r>
                  <a:rPr lang="en-US" sz="4800" dirty="0" err="1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trở</a:t>
                </a:r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800" dirty="0" err="1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thành</a:t>
                </a:r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0.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endParaRPr lang="en-US" sz="4800" dirty="0">
                  <a:effectLst/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0000"/>
                  </a:lnSpc>
                  <a:spcAft>
                    <a:spcPts val="1000"/>
                  </a:spcAft>
                  <a:buSzPct val="50000"/>
                  <a:buFont typeface="Symbol" panose="05050102010706020507" pitchFamily="18" charset="2"/>
                  <a:buChar char=""/>
                </a:pPr>
                <a:r>
                  <a:rPr lang="en-US" sz="4800" dirty="0" err="1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Nếu</a:t>
                </a:r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ahoma" panose="020B0604030504040204" pitchFamily="34" charset="0"/>
                      </a:rPr>
                      <m:t>𝑏</m:t>
                    </m:r>
                    <m:r>
                      <a:rPr lang="en-US" sz="480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</m:t>
                    </m:r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ahoma" panose="020B0604030504040204" pitchFamily="34" charset="0"/>
                      </a:rPr>
                      <m:t>0</m:t>
                    </m:r>
                  </m:oMath>
                </a14:m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 </a:t>
                </a:r>
                <a:r>
                  <a:rPr lang="en-US" sz="4800" dirty="0" err="1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thì</a:t>
                </a:r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800" dirty="0" err="1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phương</a:t>
                </a:r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800" dirty="0" err="1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trình</a:t>
                </a:r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(1) </a:t>
                </a:r>
                <a:r>
                  <a:rPr lang="en-US" sz="4800" dirty="0" err="1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vô</a:t>
                </a:r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800" dirty="0" err="1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nghiệm</a:t>
                </a:r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.</a:t>
                </a:r>
                <a:endParaRPr lang="en-US" sz="4800" dirty="0">
                  <a:effectLst/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0000"/>
                  </a:lnSpc>
                  <a:spcAft>
                    <a:spcPts val="1000"/>
                  </a:spcAft>
                  <a:buSzPct val="50000"/>
                  <a:buFont typeface="Symbol" panose="05050102010706020507" pitchFamily="18" charset="2"/>
                  <a:buChar char=""/>
                </a:pPr>
                <a:r>
                  <a:rPr lang="en-US" sz="4800" dirty="0" err="1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Nếu</a:t>
                </a:r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ahoma" panose="020B0604030504040204" pitchFamily="34" charset="0"/>
                      </a:rPr>
                      <m:t>𝑏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ahoma" panose="020B0604030504040204" pitchFamily="34" charset="0"/>
                      </a:rPr>
                      <m:t>0</m:t>
                    </m:r>
                  </m:oMath>
                </a14:m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800" dirty="0" err="1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thì</a:t>
                </a:r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800" dirty="0" err="1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phương</a:t>
                </a:r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800" dirty="0" err="1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trình</a:t>
                </a:r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(1) </a:t>
                </a:r>
                <a:r>
                  <a:rPr lang="en-US" sz="4800" dirty="0" err="1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nghiệm</a:t>
                </a:r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800" dirty="0" err="1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đúng</a:t>
                </a:r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800" dirty="0" err="1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với</a:t>
                </a:r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800" dirty="0" err="1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mọi</a:t>
                </a:r>
                <a:r>
                  <a:rPr lang="en-US" sz="4800" dirty="0">
                    <a:effectLst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x.    </a:t>
                </a:r>
                <a:endParaRPr lang="en-US" sz="4800" dirty="0">
                  <a:effectLst/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07636B6-C28B-4843-9A8F-456309D9BF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3200400"/>
                <a:ext cx="20650200" cy="4984121"/>
              </a:xfrm>
              <a:prstGeom prst="rect">
                <a:avLst/>
              </a:prstGeom>
              <a:blipFill>
                <a:blip r:embed="rId2"/>
                <a:stretch>
                  <a:fillRect l="-1328" t="-2078" b="-5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9DD7CBB-9A14-4C8B-B17F-C79E44375333}"/>
                  </a:ext>
                </a:extLst>
              </p:cNvPr>
              <p:cNvSpPr txBox="1"/>
              <p:nvPr/>
            </p:nvSpPr>
            <p:spPr>
              <a:xfrm>
                <a:off x="1828800" y="2209800"/>
                <a:ext cx="18440400" cy="8633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just" defTabSz="5805930" rtl="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800" i="1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Phương </a:t>
                </a:r>
                <a:r>
                  <a:rPr kumimoji="0" lang="en-US" sz="4800" i="1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trình</a:t>
                </a:r>
                <a:r>
                  <a:rPr kumimoji="0" lang="en-US" sz="4800" i="1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800" i="1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bậc</a:t>
                </a:r>
                <a:r>
                  <a:rPr kumimoji="0" lang="en-US" sz="4800" i="1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800" i="1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nhất</a:t>
                </a:r>
                <a:r>
                  <a:rPr kumimoji="0" lang="en-US" sz="4800" i="1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800" i="1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một</a:t>
                </a:r>
                <a:r>
                  <a:rPr kumimoji="0" lang="en-US" sz="4800" i="1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800" i="1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ẩn</a:t>
                </a:r>
                <a:r>
                  <a:rPr kumimoji="0" lang="en-US" sz="4800" i="1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800" i="1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có</a:t>
                </a:r>
                <a:r>
                  <a:rPr kumimoji="0" lang="en-US" sz="4800" i="1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vi-VN" sz="4800" i="1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dạng ax + b = 0 </a:t>
                </a:r>
                <a:r>
                  <a:rPr kumimoji="0" lang="en-US" sz="4800" i="1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(a</a:t>
                </a:r>
                <a14:m>
                  <m:oMath xmlns:m="http://schemas.openxmlformats.org/officeDocument/2006/math">
                    <m:r>
                      <a:rPr kumimoji="0" lang="en-US" sz="4800" b="0" i="1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</m:t>
                    </m:r>
                    <m:r>
                      <a:rPr kumimoji="0" lang="en-US" sz="4800" i="1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</m:t>
                    </m:r>
                    <m:r>
                      <a:rPr kumimoji="0" lang="en-US" sz="4800" b="0" i="1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0)</m:t>
                    </m:r>
                  </m:oMath>
                </a14:m>
                <a:r>
                  <a:rPr kumimoji="0" lang="en-US" sz="4800" i="1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,</a:t>
                </a:r>
                <a:r>
                  <a:rPr kumimoji="0" lang="vi-VN" sz="4800" i="1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(x là ẩn số)</a:t>
                </a:r>
                <a:r>
                  <a:rPr kumimoji="0" lang="en-US" sz="4800" i="1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.</a:t>
                </a:r>
                <a:endParaRPr kumimoji="0" lang="en-US" sz="4800" i="1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9DD7CBB-9A14-4C8B-B17F-C79E443753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209800"/>
                <a:ext cx="18440400" cy="863378"/>
              </a:xfrm>
              <a:prstGeom prst="rect">
                <a:avLst/>
              </a:prstGeom>
              <a:blipFill>
                <a:blip r:embed="rId3"/>
                <a:stretch>
                  <a:fillRect l="-1488" t="-12057" b="-368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A666F25-AD97-41D2-AA5D-30E2F76DB847}"/>
                  </a:ext>
                </a:extLst>
              </p:cNvPr>
              <p:cNvSpPr txBox="1"/>
              <p:nvPr/>
            </p:nvSpPr>
            <p:spPr>
              <a:xfrm>
                <a:off x="1447800" y="8304372"/>
                <a:ext cx="16835886" cy="21863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just" defTabSz="5805930" rtl="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Pts val="1300"/>
                  <a:tabLst/>
                  <a:defRPr/>
                </a:pPr>
                <a:r>
                  <a:rPr kumimoji="0" lang="en-US" sz="4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Ví </a:t>
                </a:r>
                <a:r>
                  <a:rPr kumimoji="0" lang="en-US" sz="4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dụ</a:t>
                </a:r>
                <a:r>
                  <a:rPr kumimoji="0" lang="en-US" sz="4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1: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Giải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và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biện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luận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các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phương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trình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sau</a:t>
                </a:r>
                <a:r>
                  <a:rPr kumimoji="0" lang="vi-VN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 theo m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:   </a:t>
                </a:r>
                <a:endParaRPr kumimoji="0" lang="en-US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just" defTabSz="5805930" rtl="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>
                    <a:tab pos="342900" algn="l"/>
                    <a:tab pos="571500" algn="l"/>
                    <a:tab pos="2743200" algn="l"/>
                    <a:tab pos="2971800" algn="l"/>
                  </a:tabLst>
                  <a:defRPr/>
                </a:pP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	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kumimoji="0" lang="en-US" sz="4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kumimoji="0" lang="en-US" sz="4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          	b)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           </a:t>
                </a:r>
                <a:endParaRPr kumimoji="0" lang="en-US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A666F25-AD97-41D2-AA5D-30E2F76DB8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8304372"/>
                <a:ext cx="16835886" cy="2186368"/>
              </a:xfrm>
              <a:prstGeom prst="rect">
                <a:avLst/>
              </a:prstGeom>
              <a:blipFill>
                <a:blip r:embed="rId4"/>
                <a:stretch>
                  <a:fillRect l="-1666" t="-4735" b="-69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782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0125E9-987E-49AB-9E5A-FE7254314515}"/>
              </a:ext>
            </a:extLst>
          </p:cNvPr>
          <p:cNvSpPr txBox="1"/>
          <p:nvPr/>
        </p:nvSpPr>
        <p:spPr>
          <a:xfrm>
            <a:off x="1143000" y="457200"/>
            <a:ext cx="78471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828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en-US" alt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Phương</a:t>
            </a: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trình</a:t>
            </a: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bậc</a:t>
            </a: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nhất</a:t>
            </a: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7084A86-6700-4F8D-AC4A-43C1874A9A67}"/>
                  </a:ext>
                </a:extLst>
              </p:cNvPr>
              <p:cNvSpPr txBox="1"/>
              <p:nvPr/>
            </p:nvSpPr>
            <p:spPr>
              <a:xfrm>
                <a:off x="838200" y="1288197"/>
                <a:ext cx="16835886" cy="21863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just" defTabSz="5805930" rtl="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Pts val="1300"/>
                  <a:tabLst/>
                  <a:defRPr/>
                </a:pPr>
                <a:r>
                  <a:rPr kumimoji="0" lang="en-US" sz="4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Ví </a:t>
                </a:r>
                <a:r>
                  <a:rPr kumimoji="0" lang="en-US" sz="4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dụ</a:t>
                </a:r>
                <a:r>
                  <a:rPr kumimoji="0" lang="en-US" sz="4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1: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Giải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và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biện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luận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các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phương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trình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sau</a:t>
                </a:r>
                <a:r>
                  <a:rPr kumimoji="0" lang="vi-VN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 theo m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:   </a:t>
                </a:r>
                <a:endParaRPr kumimoji="0" lang="en-US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just" defTabSz="5805930" rtl="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>
                    <a:tab pos="342900" algn="l"/>
                    <a:tab pos="571500" algn="l"/>
                    <a:tab pos="2743200" algn="l"/>
                    <a:tab pos="2971800" algn="l"/>
                  </a:tabLst>
                  <a:defRPr/>
                </a:pP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	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kumimoji="0" lang="en-US" sz="4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kumimoji="0" lang="en-US" sz="4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          	b)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            </a:t>
                </a:r>
                <a:endParaRPr kumimoji="0" lang="en-US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7084A86-6700-4F8D-AC4A-43C1874A9A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288197"/>
                <a:ext cx="16835886" cy="2186368"/>
              </a:xfrm>
              <a:prstGeom prst="rect">
                <a:avLst/>
              </a:prstGeom>
              <a:blipFill>
                <a:blip r:embed="rId2"/>
                <a:stretch>
                  <a:fillRect l="-1666" t="-4735" b="-69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87EEC413-EE91-46FC-A180-02D403DAC7F0}"/>
              </a:ext>
            </a:extLst>
          </p:cNvPr>
          <p:cNvSpPr txBox="1"/>
          <p:nvPr/>
        </p:nvSpPr>
        <p:spPr>
          <a:xfrm>
            <a:off x="838200" y="3436203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35E7043-4CFC-4614-B270-C82FB68EFFFF}"/>
                  </a:ext>
                </a:extLst>
              </p:cNvPr>
              <p:cNvSpPr txBox="1"/>
              <p:nvPr/>
            </p:nvSpPr>
            <p:spPr>
              <a:xfrm>
                <a:off x="838200" y="4274403"/>
                <a:ext cx="1348740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kumimoji="0" lang="en-US" sz="4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kumimoji="0" lang="en-US" sz="4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kumimoji="0" lang="en-US" sz="4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⇔</m:t>
                    </m:r>
                    <m:d>
                      <m:dPr>
                        <m:ctrlPr>
                          <a:rPr kumimoji="0" lang="en-US" sz="4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8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</m:t>
                        </m:r>
                      </m:e>
                    </m:d>
                    <m:r>
                      <a:rPr lang="en-US" sz="4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sz="4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sz="4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r>
                  <a: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(a) 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35E7043-4CFC-4614-B270-C82FB68EFF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274403"/>
                <a:ext cx="13487400" cy="830997"/>
              </a:xfrm>
              <a:prstGeom prst="rect">
                <a:avLst/>
              </a:prstGeom>
              <a:blipFill>
                <a:blip r:embed="rId3"/>
                <a:stretch>
                  <a:fillRect l="-2080" t="-16058" r="-2803" b="-379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765BBB1-A044-4321-A7DC-3CEA3EC68DA8}"/>
                  </a:ext>
                </a:extLst>
              </p:cNvPr>
              <p:cNvSpPr txBox="1"/>
              <p:nvPr/>
            </p:nvSpPr>
            <p:spPr>
              <a:xfrm>
                <a:off x="1752600" y="5257800"/>
                <a:ext cx="6477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4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4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4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  <m:r>
                      <a:rPr lang="en-US" sz="4800" smtClean="0">
                        <a:latin typeface="Cambria Math" panose="02040503050406030204" pitchFamily="18" charset="0"/>
                      </a:rPr>
                      <m:t>⇔</m:t>
                    </m:r>
                    <m:r>
                      <m:rPr>
                        <m:sty m:val="p"/>
                      </m:rPr>
                      <a:rPr lang="en-US" sz="4800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≠±1</m:t>
                    </m:r>
                  </m:oMath>
                </a14:m>
                <a:r>
                  <a: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765BBB1-A044-4321-A7DC-3CEA3EC68D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257800"/>
                <a:ext cx="6477000" cy="830997"/>
              </a:xfrm>
              <a:prstGeom prst="rect">
                <a:avLst/>
              </a:prstGeom>
              <a:blipFill>
                <a:blip r:embed="rId4"/>
                <a:stretch>
                  <a:fillRect t="-16176" r="-3390" b="-38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A1BF85D-1620-46DC-A9DA-C07AF6E27DFC}"/>
                  </a:ext>
                </a:extLst>
              </p:cNvPr>
              <p:cNvSpPr txBox="1"/>
              <p:nvPr/>
            </p:nvSpPr>
            <p:spPr>
              <a:xfrm>
                <a:off x="8229600" y="5105400"/>
                <a:ext cx="11353800" cy="1140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(a) có nghiệm duy nhất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800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48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A1BF85D-1620-46DC-A9DA-C07AF6E27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5105400"/>
                <a:ext cx="11353800" cy="1140762"/>
              </a:xfrm>
              <a:prstGeom prst="rect">
                <a:avLst/>
              </a:prstGeom>
              <a:blipFill>
                <a:blip r:embed="rId5"/>
                <a:stretch>
                  <a:fillRect l="-2415" b="-12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2E3A37F-51BE-4C60-BCDD-DEF7F391D247}"/>
                  </a:ext>
                </a:extLst>
              </p:cNvPr>
              <p:cNvSpPr txBox="1"/>
              <p:nvPr/>
            </p:nvSpPr>
            <p:spPr>
              <a:xfrm>
                <a:off x="1752600" y="6255603"/>
                <a:ext cx="83058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(a) </a:t>
                </a:r>
                <a14:m>
                  <m:oMath xmlns:m="http://schemas.openxmlformats.org/officeDocument/2006/math">
                    <m:r>
                      <a:rPr lang="en-US" sz="4800" i="1" smtClean="0">
                        <a:latin typeface="Cambria Math" panose="02040503050406030204" pitchFamily="18" charset="0"/>
                      </a:rPr>
                      <m:t>⇔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0.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=0</m:t>
                    </m:r>
                    <m:r>
                      <a:rPr lang="en-US" sz="4800" smtClean="0">
                        <a:latin typeface="Cambria Math" panose="02040503050406030204" pitchFamily="18" charset="0"/>
                      </a:rPr>
                      <m:t>⇔</m:t>
                    </m:r>
                    <m:r>
                      <m:rPr>
                        <m:sty m:val="p"/>
                      </m:rPr>
                      <a:rPr lang="en-US" sz="4800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</m:oMath>
                </a14:m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2E3A37F-51BE-4C60-BCDD-DEF7F391D2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6255603"/>
                <a:ext cx="8305800" cy="830997"/>
              </a:xfrm>
              <a:prstGeom prst="rect">
                <a:avLst/>
              </a:prstGeom>
              <a:blipFill>
                <a:blip r:embed="rId6"/>
                <a:stretch>
                  <a:fillRect t="-16058" b="-379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40117CB-DF0D-4D58-912C-A8D0AD75653C}"/>
                  </a:ext>
                </a:extLst>
              </p:cNvPr>
              <p:cNvSpPr txBox="1"/>
              <p:nvPr/>
            </p:nvSpPr>
            <p:spPr>
              <a:xfrm>
                <a:off x="1752600" y="7246203"/>
                <a:ext cx="10134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(a) </a:t>
                </a:r>
                <a14:m>
                  <m:oMath xmlns:m="http://schemas.openxmlformats.org/officeDocument/2006/math">
                    <m:r>
                      <a:rPr lang="en-US" sz="4800" i="1" smtClean="0">
                        <a:latin typeface="Cambria Math" panose="02040503050406030204" pitchFamily="18" charset="0"/>
                      </a:rPr>
                      <m:t>⇔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0.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800" b="0" i="0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4800" smtClean="0">
                        <a:latin typeface="Cambria Math" panose="02040503050406030204" pitchFamily="18" charset="0"/>
                      </a:rPr>
                      <m:t>⇔</m:t>
                    </m:r>
                    <m:r>
                      <m:rPr>
                        <m:sty m:val="p"/>
                      </m:rPr>
                      <a:rPr lang="en-US" sz="4800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∈∅</m:t>
                    </m:r>
                  </m:oMath>
                </a14:m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40117CB-DF0D-4D58-912C-A8D0AD756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7246203"/>
                <a:ext cx="10134600" cy="830997"/>
              </a:xfrm>
              <a:prstGeom prst="rect">
                <a:avLst/>
              </a:prstGeom>
              <a:blipFill>
                <a:blip r:embed="rId7"/>
                <a:stretch>
                  <a:fillRect t="-16176" b="-38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D4469F4-1488-49F0-A891-54E3CB39EB4D}"/>
                  </a:ext>
                </a:extLst>
              </p:cNvPr>
              <p:cNvSpPr txBox="1"/>
              <p:nvPr/>
            </p:nvSpPr>
            <p:spPr>
              <a:xfrm>
                <a:off x="838200" y="8231838"/>
                <a:ext cx="8151962" cy="1492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dirty="0" smtClean="0">
                          <a:solidFill>
                            <a:prstClr val="black"/>
                          </a:solidFill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dirty="0" smtClean="0">
                          <a:solidFill>
                            <a:prstClr val="black"/>
                          </a:solidFill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m:t>)</m:t>
                      </m:r>
                      <m:f>
                        <m:fPr>
                          <m:ctrlPr>
                            <a:rPr kumimoji="0" lang="en-US" sz="4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kumimoji="0" lang="en-US" sz="4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kumimoji="0" lang="en-US" sz="4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kumimoji="0" lang="en-US" sz="4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kumimoji="0" lang="en-US" sz="4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kumimoji="0" lang="en-US" sz="4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kumimoji="0" lang="en-US" sz="4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den>
                      </m:f>
                      <m:r>
                        <a:rPr kumimoji="0" lang="en-US" sz="4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n-US" sz="4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kumimoji="0" lang="en-US" sz="4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kumimoji="0" lang="en-US" sz="4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kumimoji="0" lang="en-US" sz="4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kumimoji="0" lang="en-US" sz="4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kumimoji="0" lang="en-US" sz="4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kumimoji="0" lang="en-US" sz="4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den>
                      </m:f>
                      <m:r>
                        <a:rPr kumimoji="0" lang="en-US" sz="4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(</m:t>
                      </m:r>
                      <m:r>
                        <a:rPr kumimoji="0" lang="en-US" sz="4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kumimoji="0" lang="en-US" sz="4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D4469F4-1488-49F0-A891-54E3CB39EB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8231838"/>
                <a:ext cx="8151962" cy="1492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40879FF-C2C1-49DD-9960-A16E81721F9D}"/>
                  </a:ext>
                </a:extLst>
              </p:cNvPr>
              <p:cNvSpPr txBox="1"/>
              <p:nvPr/>
            </p:nvSpPr>
            <p:spPr>
              <a:xfrm>
                <a:off x="8077200" y="8562505"/>
                <a:ext cx="525780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Điều kiện: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≠±1</m:t>
                    </m:r>
                  </m:oMath>
                </a14:m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40879FF-C2C1-49DD-9960-A16E81721F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8562505"/>
                <a:ext cx="5257800" cy="830997"/>
              </a:xfrm>
              <a:prstGeom prst="rect">
                <a:avLst/>
              </a:prstGeom>
              <a:blipFill>
                <a:blip r:embed="rId9"/>
                <a:stretch>
                  <a:fillRect l="-5214" t="-16176" b="-38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A019ECC-D550-4A33-B658-DF1CD4151EBA}"/>
                  </a:ext>
                </a:extLst>
              </p:cNvPr>
              <p:cNvSpPr txBox="1"/>
              <p:nvPr/>
            </p:nvSpPr>
            <p:spPr>
              <a:xfrm>
                <a:off x="1371600" y="9989403"/>
                <a:ext cx="6551762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kumimoji="0" lang="en-US" sz="4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4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en-US" sz="4800" smtClean="0">
                        <a:latin typeface="Cambria Math" panose="02040503050406030204" pitchFamily="18" charset="0"/>
                      </a:rPr>
                      <m:t>⇔</m:t>
                    </m:r>
                    <m:r>
                      <m:rPr>
                        <m:sty m:val="p"/>
                      </m:rPr>
                      <a:rPr lang="en-US" sz="4800" b="0" i="0" smtClean="0">
                        <a:latin typeface="Cambria Math" panose="02040503050406030204" pitchFamily="18" charset="0"/>
                      </a:rPr>
                      <m:t>mx</m:t>
                    </m:r>
                    <m:r>
                      <a:rPr lang="en-US" sz="48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4800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sz="4800" b="0" i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(b’)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A019ECC-D550-4A33-B658-DF1CD4151E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9989403"/>
                <a:ext cx="6551762" cy="830997"/>
              </a:xfrm>
              <a:prstGeom prst="rect">
                <a:avLst/>
              </a:prstGeom>
              <a:blipFill>
                <a:blip r:embed="rId10"/>
                <a:stretch>
                  <a:fillRect t="-16176" r="-3907" b="-38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1E6C128-CE49-4F04-A50C-CADEC8339C84}"/>
                  </a:ext>
                </a:extLst>
              </p:cNvPr>
              <p:cNvSpPr txBox="1"/>
              <p:nvPr/>
            </p:nvSpPr>
            <p:spPr>
              <a:xfrm>
                <a:off x="1905000" y="10972800"/>
                <a:ext cx="2133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800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1E6C128-CE49-4F04-A50C-CADEC8339C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0972800"/>
                <a:ext cx="2133600" cy="830997"/>
              </a:xfrm>
              <a:prstGeom prst="rect">
                <a:avLst/>
              </a:prstGeom>
              <a:blipFill>
                <a:blip r:embed="rId11"/>
                <a:stretch>
                  <a:fillRect t="-16176" r="-6286" b="-38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F8BF902-B0EC-4626-9DFD-F743DB89C833}"/>
                  </a:ext>
                </a:extLst>
              </p:cNvPr>
              <p:cNvSpPr txBox="1"/>
              <p:nvPr/>
            </p:nvSpPr>
            <p:spPr>
              <a:xfrm>
                <a:off x="4038600" y="10822638"/>
                <a:ext cx="4572000" cy="1140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(b’) </a:t>
                </a:r>
                <a14:m>
                  <m:oMath xmlns:m="http://schemas.openxmlformats.org/officeDocument/2006/math">
                    <m:r>
                      <a:rPr lang="en-US" sz="4800" b="0" i="0" smtClean="0">
                        <a:latin typeface="Cambria Math" panose="02040503050406030204" pitchFamily="18" charset="0"/>
                      </a:rPr>
                      <m:t>⇔</m:t>
                    </m:r>
                    <m:r>
                      <m:rPr>
                        <m:sty m:val="p"/>
                      </m:rPr>
                      <a:rPr lang="en-US" sz="4800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48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F8BF902-B0EC-4626-9DFD-F743DB89C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0822638"/>
                <a:ext cx="4572000" cy="1140762"/>
              </a:xfrm>
              <a:prstGeom prst="rect">
                <a:avLst/>
              </a:prstGeom>
              <a:blipFill>
                <a:blip r:embed="rId12"/>
                <a:stretch>
                  <a:fillRect l="-6133" b="-122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9937CEC-9D0D-4D53-85B3-978BECCC0FC2}"/>
                  </a:ext>
                </a:extLst>
              </p:cNvPr>
              <p:cNvSpPr txBox="1"/>
              <p:nvPr/>
            </p:nvSpPr>
            <p:spPr>
              <a:xfrm>
                <a:off x="1981200" y="12268200"/>
                <a:ext cx="2133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800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9937CEC-9D0D-4D53-85B3-978BECCC0F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2268200"/>
                <a:ext cx="2133600" cy="830997"/>
              </a:xfrm>
              <a:prstGeom prst="rect">
                <a:avLst/>
              </a:prstGeom>
              <a:blipFill>
                <a:blip r:embed="rId13"/>
                <a:stretch>
                  <a:fillRect t="-16176" r="-6286" b="-38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FE0E6EE-7EB9-4B7D-9E54-5099C6E6AAD0}"/>
                  </a:ext>
                </a:extLst>
              </p:cNvPr>
              <p:cNvSpPr txBox="1"/>
              <p:nvPr/>
            </p:nvSpPr>
            <p:spPr>
              <a:xfrm>
                <a:off x="4114800" y="12307821"/>
                <a:ext cx="64008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(b’) </a:t>
                </a:r>
                <a14:m>
                  <m:oMath xmlns:m="http://schemas.openxmlformats.org/officeDocument/2006/math">
                    <m:r>
                      <a:rPr lang="en-US" sz="4800" b="0" i="0" smtClean="0">
                        <a:latin typeface="Cambria Math" panose="02040503050406030204" pitchFamily="18" charset="0"/>
                      </a:rPr>
                      <m:t>⇔0</m:t>
                    </m:r>
                    <m:r>
                      <m:rPr>
                        <m:sty m:val="p"/>
                      </m:rPr>
                      <a:rPr lang="en-US" sz="4800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4800" b="0" i="0" smtClean="0">
                        <a:latin typeface="Cambria Math" panose="02040503050406030204" pitchFamily="18" charset="0"/>
                      </a:rPr>
                      <m:t>=2⇔</m:t>
                    </m:r>
                    <m:r>
                      <m:rPr>
                        <m:sty m:val="p"/>
                      </m:rPr>
                      <a:rPr lang="en-US" sz="480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4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∈∅</m:t>
                    </m:r>
                  </m:oMath>
                </a14:m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FE0E6EE-7EB9-4B7D-9E54-5099C6E6AA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307821"/>
                <a:ext cx="6400800" cy="830997"/>
              </a:xfrm>
              <a:prstGeom prst="rect">
                <a:avLst/>
              </a:prstGeom>
              <a:blipFill>
                <a:blip r:embed="rId14"/>
                <a:stretch>
                  <a:fillRect l="-4286" t="-16176" b="-38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334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6" grpId="0"/>
      <p:bldP spid="13" grpId="0"/>
      <p:bldP spid="14" grpId="0"/>
      <p:bldP spid="15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CC3DC7C-CA65-4D0D-86BE-19D8D897ABBC}"/>
                  </a:ext>
                </a:extLst>
              </p:cNvPr>
              <p:cNvSpPr txBox="1"/>
              <p:nvPr/>
            </p:nvSpPr>
            <p:spPr>
              <a:xfrm>
                <a:off x="1219200" y="1078494"/>
                <a:ext cx="20878800" cy="66079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10000"/>
                  </a:lnSpc>
                  <a:spcAft>
                    <a:spcPts val="1000"/>
                  </a:spcAft>
                </a:pPr>
                <a:r>
                  <a:rPr lang="en-US" sz="4800" b="1" i="1" u="sng" dirty="0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Điều </a:t>
                </a:r>
                <a:r>
                  <a:rPr lang="en-US" sz="4800" b="1" i="1" u="sng" dirty="0" err="1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kiện</a:t>
                </a:r>
                <a:r>
                  <a:rPr lang="en-US" sz="4800" b="1" i="1" u="sng" dirty="0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i="1" u="sng" dirty="0" err="1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về</a:t>
                </a:r>
                <a:r>
                  <a:rPr lang="en-US" sz="4800" b="1" i="1" u="sng" dirty="0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i="1" u="sng" dirty="0" err="1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4800" b="1" i="1" u="sng" dirty="0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i="1" u="sng" dirty="0" err="1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sz="4800" b="1" i="1" u="sng" dirty="0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i="1" u="sng" dirty="0" err="1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4800" b="1" i="1" u="sng" dirty="0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i="1" u="sng" dirty="0" err="1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4800" b="1" i="1" u="sng" dirty="0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i="1" u="sng" dirty="0" err="1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4800" b="1" i="1" u="sng" dirty="0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en-US" sz="4800" dirty="0">
                  <a:solidFill>
                    <a:schemeClr val="accent2">
                      <a:lumMod val="50000"/>
                    </a:schemeClr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0000"/>
                  </a:lnSpc>
                  <a:spcAft>
                    <a:spcPts val="1000"/>
                  </a:spcAft>
                  <a:buSzPct val="30000"/>
                  <a:buFont typeface="Wingdings" panose="05000000000000000000" pitchFamily="2" charset="2"/>
                  <a:buChar char=""/>
                  <a:tabLst>
                    <a:tab pos="180340" algn="l"/>
                  </a:tabLst>
                </a:pP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(1)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duy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nhất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⇔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480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endParaRPr lang="en-US" sz="4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0000"/>
                  </a:lnSpc>
                  <a:spcAft>
                    <a:spcPts val="1000"/>
                  </a:spcAft>
                  <a:buSzPct val="30000"/>
                  <a:buFont typeface="Wingdings" panose="05000000000000000000" pitchFamily="2" charset="2"/>
                  <a:buChar char=""/>
                </a:pP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(1)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vô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⇔</m:t>
                    </m:r>
                    <m:d>
                      <m:dPr>
                        <m:begChr m:val="{"/>
                        <m:endChr m:val="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4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4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en-US" sz="4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4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4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  <m:r>
                                <a:rPr lang="en-US" sz="4800" i="1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≠</m:t>
                              </m:r>
                              <m:r>
                                <a:rPr lang="en-US" sz="4800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4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0000"/>
                  </a:lnSpc>
                  <a:spcAft>
                    <a:spcPts val="1000"/>
                  </a:spcAft>
                  <a:buSzPct val="30000"/>
                  <a:buFont typeface="Wingdings" panose="05000000000000000000" pitchFamily="2" charset="2"/>
                  <a:buChar char=""/>
                </a:pP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(1)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đúng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mọi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⇔</m:t>
                    </m:r>
                    <m:d>
                      <m:dPr>
                        <m:begChr m:val="{"/>
                        <m:endChr m:val="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4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4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en-US" sz="4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4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4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  <m:r>
                                <a:rPr lang="en-US" sz="4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4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4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 algn="just">
                  <a:lnSpc>
                    <a:spcPct val="110000"/>
                  </a:lnSpc>
                  <a:spcAft>
                    <a:spcPts val="1000"/>
                  </a:spcAft>
                  <a:buSzPts val="1300"/>
                </a:pPr>
                <a:r>
                  <a:rPr lang="en-US" sz="4800" b="1" i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</a:t>
                </a:r>
                <a:r>
                  <a:rPr lang="en-US" sz="4800" b="1" i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i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lang="en-US" sz="4800" b="1" i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2: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giá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trị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nào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  <m:d>
                      <m:dPr>
                        <m:ctrlPr>
                          <a:rPr lang="en-US" sz="4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4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+2</m:t>
                        </m:r>
                      </m:e>
                    </m:d>
                    <m:r>
                      <a:rPr lang="en-US" sz="4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sz="4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48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48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800" b="1" i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vô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4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  <a:endParaRPr lang="en-US" sz="4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CC3DC7C-CA65-4D0D-86BE-19D8D897AB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1078494"/>
                <a:ext cx="20878800" cy="6607963"/>
              </a:xfrm>
              <a:prstGeom prst="rect">
                <a:avLst/>
              </a:prstGeom>
              <a:blipFill>
                <a:blip r:embed="rId2"/>
                <a:stretch>
                  <a:fillRect l="-1314" t="-1845" b="-39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BE21BF-D9C3-4B08-BB7D-3BEB83432CC2}"/>
              </a:ext>
            </a:extLst>
          </p:cNvPr>
          <p:cNvSpPr txBox="1"/>
          <p:nvPr/>
        </p:nvSpPr>
        <p:spPr>
          <a:xfrm>
            <a:off x="1066800" y="152400"/>
            <a:ext cx="78471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828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en-US" alt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Phương</a:t>
            </a: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trình</a:t>
            </a: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bậc</a:t>
            </a: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nhất</a:t>
            </a: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374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CFC3CAF-6A5A-4E6B-B885-D14F45BDBF14}"/>
                  </a:ext>
                </a:extLst>
              </p:cNvPr>
              <p:cNvSpPr txBox="1"/>
              <p:nvPr/>
            </p:nvSpPr>
            <p:spPr>
              <a:xfrm>
                <a:off x="457200" y="762000"/>
                <a:ext cx="22555200" cy="12938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just" defTabSz="5805930" rtl="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Pts val="1300"/>
                  <a:buFontTx/>
                  <a:buNone/>
                  <a:tabLst/>
                  <a:defRPr/>
                </a:pPr>
                <a:r>
                  <a:rPr kumimoji="0" lang="en-US" sz="4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 </a:t>
                </a:r>
                <a:r>
                  <a:rPr kumimoji="0" lang="en-US" sz="4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kumimoji="0" lang="en-US" sz="4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3: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giá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trị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nào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kumimoji="0" lang="en-US" sz="4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0" lang="en-US" sz="4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kumimoji="0" lang="en-US" sz="4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48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e>
                        </m:rad>
                      </m:den>
                    </m:f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kumimoji="0" lang="en-US" sz="4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</m:t>
                    </m:r>
                    <m:rad>
                      <m:radPr>
                        <m:degHide m:val="on"/>
                        <m:ctrlP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rad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kumimoji="0" lang="en-US" sz="4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0" lang="en-US" sz="4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kumimoji="0" lang="en-US" sz="4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48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e>
                        </m:rad>
                      </m:den>
                    </m:f>
                  </m:oMath>
                </a14:m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nghiệm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?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CFC3CAF-6A5A-4E6B-B885-D14F45BDBF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762000"/>
                <a:ext cx="22555200" cy="1293880"/>
              </a:xfrm>
              <a:prstGeom prst="rect">
                <a:avLst/>
              </a:prstGeom>
              <a:blipFill>
                <a:blip r:embed="rId2"/>
                <a:stretch>
                  <a:fillRect l="-1216" b="-8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8382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6E73375-B230-44C1-9698-962223A29F47}"/>
                  </a:ext>
                </a:extLst>
              </p:cNvPr>
              <p:cNvSpPr txBox="1"/>
              <p:nvPr/>
            </p:nvSpPr>
            <p:spPr>
              <a:xfrm>
                <a:off x="1447800" y="1676400"/>
                <a:ext cx="18897600" cy="104783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4800" b="1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Dạng</a:t>
                </a:r>
                <a:r>
                  <a:rPr lang="en-US" sz="4800" b="1" u="sng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4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>
                    <a:solidFill>
                      <a:prstClr val="black"/>
                    </a:solidFill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(a</a:t>
                </a:r>
                <a14:m>
                  <m:oMath xmlns:m="http://schemas.openxmlformats.org/officeDocument/2006/math">
                    <m:r>
                      <a:rPr lang="en-US" sz="4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≠0)</m:t>
                    </m:r>
                  </m:oMath>
                </a14:m>
                <a:r>
                  <a:rPr lang="en-US" sz="4800" i="1" dirty="0">
                    <a:solidFill>
                      <a:prstClr val="black"/>
                    </a:solidFill>
                    <a:latin typeface="Palatino Linotype" panose="02040502050505030304" pitchFamily="18" charset="0"/>
                    <a:ea typeface="Calibri" panose="020F0502020204030204" pitchFamily="34" charset="0"/>
                    <a:cs typeface="Tahoma" panose="020B0604030504040204" pitchFamily="34" charset="0"/>
                  </a:rPr>
                  <a:t>,</a:t>
                </a:r>
                <a:r>
                  <a:rPr lang="en-US" sz="4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(1)  (x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ẩn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        </a:t>
                </a:r>
                <a:r>
                  <a:rPr lang="en-US" sz="4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</a:t>
                </a:r>
                <a:endParaRPr lang="en-US" sz="4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4800" b="1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4800" b="1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b="1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biện</a:t>
                </a:r>
                <a:r>
                  <a:rPr lang="en-US" sz="4800" b="1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luận</a:t>
                </a:r>
                <a:r>
                  <a:rPr lang="en-US" sz="4800" b="1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4800" b="1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4800" b="1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4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1000"/>
                  </a:spcAft>
                  <a:buSzPts val="1000"/>
                  <a:buFont typeface="Wingdings" panose="05000000000000000000" pitchFamily="2" charset="2"/>
                  <a:buChar char=""/>
                </a:pPr>
                <a:r>
                  <a:rPr lang="en-US" sz="4800" b="1" i="1" u="sng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Trường</a:t>
                </a:r>
                <a:r>
                  <a:rPr lang="en-US" sz="4800" b="1" i="1" u="sng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i="1" u="sng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hợp</a:t>
                </a:r>
                <a:r>
                  <a:rPr lang="en-US" sz="4800" b="1" i="1" u="sng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</a:t>
                </a:r>
                <a:r>
                  <a:rPr lang="en-US" sz="4800" b="1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Nếu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(1)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trở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thành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 bx + c = 0</a:t>
                </a: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1000"/>
                  </a:spcAft>
                  <a:buSzPts val="1000"/>
                  <a:buFont typeface="Wingdings" panose="05000000000000000000" pitchFamily="2" charset="2"/>
                  <a:buChar char=""/>
                </a:pPr>
                <a:r>
                  <a:rPr lang="en-US" sz="4800" b="1" i="1" u="sng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Trường</a:t>
                </a:r>
                <a:r>
                  <a:rPr lang="en-US" sz="4800" b="1" i="1" u="sng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i="1" u="sng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hợp</a:t>
                </a:r>
                <a:r>
                  <a:rPr lang="en-US" sz="4800" b="1" i="1" u="sng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</a:t>
                </a:r>
                <a:r>
                  <a:rPr lang="en-US" sz="4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Nếu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480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(1)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bậc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</a:p>
              <a:p>
                <a:pPr algn="ctr">
                  <a:lnSpc>
                    <a:spcPct val="115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Δ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𝑎𝑐</m:t>
                    </m:r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(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hoặc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Δ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′=</m:t>
                    </m:r>
                    <m:sSup>
                      <m:sSup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e>
                      <m:sup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𝑎𝑐</m:t>
                    </m:r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′=</m:t>
                    </m:r>
                    <m:f>
                      <m:f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1000"/>
                  </a:spcAft>
                  <a:buFont typeface="Symbol" panose="05050102010706020507" pitchFamily="18" charset="2"/>
                  <a:buChar char=""/>
                </a:pP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Nếu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Δ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pt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(1)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vô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1000"/>
                  </a:spcAft>
                  <a:buFont typeface="Symbol" panose="05050102010706020507" pitchFamily="18" charset="2"/>
                  <a:buChar char=""/>
                </a:pP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Nếu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Δ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pt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(1</a:t>
                </a:r>
                <a:r>
                  <a:rPr lang="en-US" sz="48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có nghiệm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kép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hoặc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num>
                      <m:den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</a:t>
                </a: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1000"/>
                  </a:spcAft>
                  <a:buFont typeface="Symbol" panose="05050102010706020507" pitchFamily="18" charset="2"/>
                  <a:buChar char=""/>
                </a:pP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Nếu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Δ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pt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(1)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phân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biệt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4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en-US" sz="4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Δ</m:t>
                            </m:r>
                          </m:e>
                        </m:rad>
                      </m:num>
                      <m:den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</a:p>
              <a:p>
                <a:pPr marL="457200" algn="just">
                  <a:lnSpc>
                    <a:spcPct val="115000"/>
                  </a:lnSpc>
                  <a:spcAft>
                    <a:spcPts val="1000"/>
                  </a:spcAft>
                  <a:tabLst>
                    <a:tab pos="3486150" algn="l"/>
                  </a:tabLst>
                </a:pP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(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hoặc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′±</m:t>
                        </m:r>
                        <m:rad>
                          <m:radPr>
                            <m:degHide m:val="on"/>
                            <m:ctrlPr>
                              <a:rPr lang="en-US" sz="4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en-US" sz="4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Δ</m:t>
                            </m:r>
                            <m:r>
                              <a:rPr lang="en-US" sz="4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e>
                        </m:rad>
                      </m:num>
                      <m:den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6E73375-B230-44C1-9698-962223A29F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676400"/>
                <a:ext cx="18897600" cy="10478318"/>
              </a:xfrm>
              <a:prstGeom prst="rect">
                <a:avLst/>
              </a:prstGeom>
              <a:blipFill>
                <a:blip r:embed="rId2"/>
                <a:stretch>
                  <a:fillRect l="-1516" t="-873" b="-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857B3E5-C648-4B5B-B509-38A2632DEF4C}"/>
              </a:ext>
            </a:extLst>
          </p:cNvPr>
          <p:cNvSpPr txBox="1"/>
          <p:nvPr/>
        </p:nvSpPr>
        <p:spPr>
          <a:xfrm>
            <a:off x="1345721" y="609600"/>
            <a:ext cx="7874480" cy="873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defTabSz="580593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tabLst/>
              <a:defRPr/>
            </a:pPr>
            <a:r>
              <a:rPr kumimoji="0" lang="en-US" sz="48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kumimoji="0" lang="en-US" sz="48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kumimoji="0" lang="en-US" sz="48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8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kumimoji="0" lang="en-US" sz="48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8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bậc</a:t>
            </a:r>
            <a:r>
              <a:rPr kumimoji="0" lang="en-US" sz="48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8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endParaRPr kumimoji="0" lang="en-US" sz="4800" b="0" i="0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05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7CDF11E-6F70-4C03-8A0F-49E8334F5075}"/>
              </a:ext>
            </a:extLst>
          </p:cNvPr>
          <p:cNvSpPr txBox="1"/>
          <p:nvPr/>
        </p:nvSpPr>
        <p:spPr>
          <a:xfrm>
            <a:off x="684179" y="1219200"/>
            <a:ext cx="12193621" cy="873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SzPts val="1300"/>
            </a:pPr>
            <a:r>
              <a:rPr lang="en-US" sz="4800" b="1" i="1" u="none" strike="noStrike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 dụ 4: </a:t>
            </a:r>
            <a:r>
              <a:rPr lang="en-US" sz="4800" u="none" strike="noStrike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 các phương trình sau	        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5C317E-AAC8-4237-B277-3233AE592DF6}"/>
              </a:ext>
            </a:extLst>
          </p:cNvPr>
          <p:cNvSpPr txBox="1"/>
          <p:nvPr/>
        </p:nvSpPr>
        <p:spPr>
          <a:xfrm>
            <a:off x="685800" y="381000"/>
            <a:ext cx="7874480" cy="873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defTabSz="580593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tabLst/>
              <a:defRPr/>
            </a:pPr>
            <a:r>
              <a:rPr kumimoji="0" lang="en-US" sz="48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kumimoji="0" lang="en-US" sz="48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kumimoji="0" lang="en-US" sz="48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8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kumimoji="0" lang="en-US" sz="48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8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bậc</a:t>
            </a:r>
            <a:r>
              <a:rPr kumimoji="0" lang="en-US" sz="48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8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endParaRPr kumimoji="0" lang="en-US" sz="4800" b="0" i="0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CD5F304-1045-4D76-8164-8934386F2113}"/>
                  </a:ext>
                </a:extLst>
              </p:cNvPr>
              <p:cNvSpPr txBox="1"/>
              <p:nvPr/>
            </p:nvSpPr>
            <p:spPr>
              <a:xfrm>
                <a:off x="1371600" y="2092901"/>
                <a:ext cx="12256850" cy="13202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4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a</m:t>
                    </m:r>
                    <m:r>
                      <a:rPr kumimoji="0" lang="en-US" sz="4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</m:t>
                    </m:r>
                    <m:f>
                      <m:fPr>
                        <m:ctrlP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num>
                      <m:den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kumimoji="0" lang="en-US" sz="4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4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4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b</m:t>
                    </m:r>
                    <m:r>
                      <a:rPr kumimoji="0" lang="en-US" sz="4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</m:t>
                    </m:r>
                    <m:f>
                      <m:fPr>
                        <m:ctrlP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en-US" sz="4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4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kumimoji="0" lang="en-US" sz="48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kumimoji="0" lang="en-US" sz="4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kumimoji="0" lang="en-US" sz="4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4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kumimoji="0" lang="en-US" sz="4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kumimoji="0" lang="en-US" sz="48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e>
                            </m:d>
                          </m:e>
                          <m:sup>
                            <m:r>
                              <a:rPr kumimoji="0" lang="en-US" sz="48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kumimoji="0" lang="en-US" sz="4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r>
                  <a:rPr kumimoji="0" lang="en-US" sz="4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CD5F304-1045-4D76-8164-8934386F2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092901"/>
                <a:ext cx="12256850" cy="13202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9BA406A2-4D9A-4292-92D1-045B0020D840}"/>
              </a:ext>
            </a:extLst>
          </p:cNvPr>
          <p:cNvSpPr txBox="1"/>
          <p:nvPr/>
        </p:nvSpPr>
        <p:spPr>
          <a:xfrm>
            <a:off x="838200" y="3436203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520C91-1D26-4EC1-A2FD-A3C9741439F5}"/>
                  </a:ext>
                </a:extLst>
              </p:cNvPr>
              <p:cNvSpPr txBox="1"/>
              <p:nvPr/>
            </p:nvSpPr>
            <p:spPr>
              <a:xfrm>
                <a:off x="381000" y="4286835"/>
                <a:ext cx="5285361" cy="14950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0" lang="en-US" sz="4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a:rPr kumimoji="0" lang="en-US" sz="4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 </m:t>
                      </m:r>
                      <m:f>
                        <m:fPr>
                          <m:ctrlPr>
                            <a:rPr kumimoji="0" lang="en-US" sz="4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kumimoji="0" lang="en-US" sz="4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  <m:r>
                            <a:rPr kumimoji="0" lang="en-US" sz="4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kumimoji="0" lang="en-US" sz="4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12</m:t>
                          </m:r>
                          <m:r>
                            <a:rPr kumimoji="0" lang="en-US" sz="4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kumimoji="0" lang="en-US" sz="4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12</m:t>
                          </m:r>
                          <m:r>
                            <a:rPr kumimoji="0" lang="en-US" sz="4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kumimoji="0" lang="en-US" sz="4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kumimoji="0" lang="en-US" sz="4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</m:t>
                          </m:r>
                        </m:den>
                      </m:f>
                      <m:r>
                        <a:rPr kumimoji="0" lang="en-US" sz="4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kumimoji="0" lang="en-US" sz="4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kumimoji="0" lang="en-US" sz="4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520C91-1D26-4EC1-A2FD-A3C9741439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286835"/>
                <a:ext cx="5285361" cy="14950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4229184-8FE0-4E54-A8CE-AA6DD9061D8B}"/>
                  </a:ext>
                </a:extLst>
              </p:cNvPr>
              <p:cNvSpPr txBox="1"/>
              <p:nvPr/>
            </p:nvSpPr>
            <p:spPr>
              <a:xfrm>
                <a:off x="12318460" y="3436203"/>
                <a:ext cx="4675761" cy="13202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4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b</m:t>
                    </m:r>
                    <m:r>
                      <a:rPr kumimoji="0" lang="en-US" sz="4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</m:t>
                    </m:r>
                    <m:f>
                      <m:fPr>
                        <m:ctrlP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en-US" sz="4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4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kumimoji="0" lang="en-US" sz="48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4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kumimoji="0" lang="en-US" sz="4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kumimoji="0" lang="en-US" sz="4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4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kumimoji="0" lang="en-US" sz="4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kumimoji="0" lang="en-US" sz="4800" b="0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e>
                            </m:d>
                          </m:e>
                          <m:sup>
                            <m:r>
                              <a:rPr kumimoji="0" lang="en-US" sz="48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kumimoji="0" lang="en-US" sz="4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r>
                  <a:rPr kumimoji="0" lang="en-US" sz="4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4229184-8FE0-4E54-A8CE-AA6DD9061D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18460" y="3436203"/>
                <a:ext cx="4675761" cy="13202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1D2A1BD-6875-4098-8D6B-701E3A5B0E3C}"/>
              </a:ext>
            </a:extLst>
          </p:cNvPr>
          <p:cNvCxnSpPr/>
          <p:nvPr/>
        </p:nvCxnSpPr>
        <p:spPr>
          <a:xfrm>
            <a:off x="12039600" y="3436203"/>
            <a:ext cx="0" cy="1027979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67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4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DF05A91-48D1-4466-8913-EB70C393222E}"/>
                  </a:ext>
                </a:extLst>
              </p:cNvPr>
              <p:cNvSpPr txBox="1"/>
              <p:nvPr/>
            </p:nvSpPr>
            <p:spPr>
              <a:xfrm>
                <a:off x="609600" y="1066800"/>
                <a:ext cx="21564600" cy="8726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15000"/>
                  </a:lnSpc>
                  <a:spcAft>
                    <a:spcPts val="1000"/>
                  </a:spcAft>
                  <a:buSzPts val="1300"/>
                </a:pPr>
                <a:r>
                  <a:rPr lang="en-US" sz="4800" b="1" i="1" u="none" strike="noStrike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 dụ 5: </a:t>
                </a:r>
                <a:r>
                  <a:rPr lang="en-US" sz="4800" u="none" strike="noStrike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Tìm m để phương trình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 u="none" strike="noStrike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 u="none" strike="noStrike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u="none" strike="noStrike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 u="none" strike="noStrike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4800" u="none" strike="noStrike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4800" i="1" u="none" strike="noStrike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i="1" u="none" strike="noStrike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i="1" u="none" strike="noStrike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  <m:d>
                      <m:dPr>
                        <m:ctrlPr>
                          <a:rPr lang="en-US" sz="4800" i="1" u="none" strike="noStrike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4800" u="none" strike="noStrike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a:rPr lang="en-US" sz="4800" i="1" u="none" strike="noStrike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4800" u="none" strike="noStrike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US" sz="4800" i="1" u="none" strike="noStrike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4800" u="none" strike="noStrike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sz="4800" u="none" strike="noStrike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có hai nghiệm phân biệt.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DF05A91-48D1-4466-8913-EB70C39322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066800"/>
                <a:ext cx="21564600" cy="872675"/>
              </a:xfrm>
              <a:prstGeom prst="rect">
                <a:avLst/>
              </a:prstGeom>
              <a:blipFill>
                <a:blip r:embed="rId2"/>
                <a:stretch>
                  <a:fillRect l="-1272" t="-10490" b="-37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1DD301B3-54FB-4990-8D54-B158018D707B}"/>
              </a:ext>
            </a:extLst>
          </p:cNvPr>
          <p:cNvSpPr txBox="1"/>
          <p:nvPr/>
        </p:nvSpPr>
        <p:spPr>
          <a:xfrm>
            <a:off x="685800" y="381000"/>
            <a:ext cx="7874480" cy="873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defTabSz="580593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tabLst/>
              <a:defRPr/>
            </a:pPr>
            <a:r>
              <a:rPr kumimoji="0" lang="en-US" sz="48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kumimoji="0" lang="en-US" sz="48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kumimoji="0" lang="en-US" sz="48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8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kumimoji="0" lang="en-US" sz="48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8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bậc</a:t>
            </a:r>
            <a:r>
              <a:rPr kumimoji="0" lang="en-US" sz="48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8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endParaRPr kumimoji="0" lang="en-US" sz="4800" b="0" i="0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90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76760B2-ECEC-4730-9A00-CAA6A623C0DC}"/>
                  </a:ext>
                </a:extLst>
              </p:cNvPr>
              <p:cNvSpPr txBox="1"/>
              <p:nvPr/>
            </p:nvSpPr>
            <p:spPr>
              <a:xfrm>
                <a:off x="457200" y="1219200"/>
                <a:ext cx="22860000" cy="49009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4800" b="1" i="1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Định lý VIÉT đối với phương trình bậc hai:</a:t>
                </a:r>
                <a:endParaRPr lang="en-US" sz="4800">
                  <a:solidFill>
                    <a:schemeClr val="accent2">
                      <a:lumMod val="50000"/>
                    </a:schemeClr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1000"/>
                  </a:spcAft>
                  <a:buSzPts val="1000"/>
                  <a:buFont typeface="Wingdings" panose="05000000000000000000" pitchFamily="2" charset="2"/>
                  <a:buChar char=""/>
                </a:pPr>
                <a:r>
                  <a:rPr lang="en-US" sz="4800" b="1" i="1" u="sng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Định lý thuận:</a:t>
                </a:r>
                <a:r>
                  <a:rPr lang="en-US" sz="4800" i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Nếu phương trình bậc hai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48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480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≠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en-US" sz="48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có hai nghiệm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8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8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thì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48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sSub>
                      <m:sSub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48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1000"/>
                  </a:spcAft>
                  <a:buSzPts val="1000"/>
                  <a:buFont typeface="Wingdings" panose="05000000000000000000" pitchFamily="2" charset="2"/>
                  <a:buChar char=""/>
                </a:pPr>
                <a:r>
                  <a:rPr lang="en-US" sz="4800" b="1" i="1" u="sng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Định lý đảo:</a:t>
                </a:r>
                <a:r>
                  <a:rPr lang="en-US" sz="48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Nếu có hai số u, v mà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r>
                  <a:rPr lang="en-US" sz="48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</m:oMath>
                </a14:m>
                <a:r>
                  <a:rPr lang="en-US" sz="48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thì u, v là nghiệm của phương trình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𝑆𝑋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48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76760B2-ECEC-4730-9A00-CAA6A623C0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219200"/>
                <a:ext cx="22860000" cy="4900957"/>
              </a:xfrm>
              <a:prstGeom prst="rect">
                <a:avLst/>
              </a:prstGeom>
              <a:blipFill>
                <a:blip r:embed="rId2"/>
                <a:stretch>
                  <a:fillRect l="-1200" t="-1866" r="-1200" b="-5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50157F09-11E4-4CD7-8403-9551DED1BEF3}"/>
              </a:ext>
            </a:extLst>
          </p:cNvPr>
          <p:cNvSpPr txBox="1"/>
          <p:nvPr/>
        </p:nvSpPr>
        <p:spPr>
          <a:xfrm>
            <a:off x="685800" y="345499"/>
            <a:ext cx="7874480" cy="873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defTabSz="580593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tabLst/>
              <a:defRPr/>
            </a:pPr>
            <a:r>
              <a:rPr kumimoji="0" lang="en-US" sz="48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kumimoji="0" lang="en-US" sz="48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kumimoji="0" lang="en-US" sz="48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8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kumimoji="0" lang="en-US" sz="48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8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bậc</a:t>
            </a:r>
            <a:r>
              <a:rPr kumimoji="0" lang="en-US" sz="48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8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endParaRPr kumimoji="0" lang="en-US" sz="4800" b="0" i="0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C10A900-0C7C-4C2F-9822-66160B56A663}"/>
                  </a:ext>
                </a:extLst>
              </p:cNvPr>
              <p:cNvSpPr txBox="1"/>
              <p:nvPr/>
            </p:nvSpPr>
            <p:spPr>
              <a:xfrm>
                <a:off x="533400" y="6135694"/>
                <a:ext cx="19050000" cy="8867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4800" b="1" i="1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Dấu nghiệm số của phương trình bậc hai</a:t>
                </a:r>
                <a:r>
                  <a:rPr lang="en-US" sz="4800" b="1" i="1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1" i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ahoma" panose="020B0604030504040204" pitchFamily="34" charset="0"/>
                      </a:rPr>
                      <m:t>𝒂</m:t>
                    </m:r>
                    <m:sSup>
                      <m:sSupPr>
                        <m:ctrlPr>
                          <a:rPr lang="en-US" sz="4800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ahoma" panose="020B060403050404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sz="4800" b="1" i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ahoma" panose="020B0604030504040204" pitchFamily="34" charset="0"/>
                      </a:rPr>
                      <m:t>𝒃𝒙</m:t>
                    </m:r>
                    <m:r>
                      <a:rPr lang="en-US" sz="4800" b="1" i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sz="4800" b="1" i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sz="4800" b="1" i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4800" b="1" i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r>
                  <a:rPr lang="en-US" sz="4800" b="1" i="1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4800" b="1" i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en-US" sz="48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sz="4800" b="1" i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4800" b="1" i="1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C10A900-0C7C-4C2F-9822-66160B56A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6135694"/>
                <a:ext cx="19050000" cy="886718"/>
              </a:xfrm>
              <a:prstGeom prst="rect">
                <a:avLst/>
              </a:prstGeom>
              <a:blipFill>
                <a:blip r:embed="rId3"/>
                <a:stretch>
                  <a:fillRect l="-1472" t="-8966" b="-36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36026E6-36FA-4357-8773-1FD1D407EC6B}"/>
                  </a:ext>
                </a:extLst>
              </p:cNvPr>
              <p:cNvSpPr txBox="1"/>
              <p:nvPr/>
            </p:nvSpPr>
            <p:spPr>
              <a:xfrm>
                <a:off x="1828800" y="12192000"/>
                <a:ext cx="12256850" cy="8460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marR="0" lvl="0" indent="-342900" algn="just" defTabSz="5805930" rtl="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Pts val="1000"/>
                  <a:buFont typeface="Wingdings" panose="05000000000000000000" pitchFamily="2" charset="2"/>
                  <a:buChar char=""/>
                  <a:tabLst/>
                  <a:defRPr/>
                </a:pPr>
                <a:r>
                  <a:rPr kumimoji="0" lang="en-US" sz="4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Pt (1) có hai nghiệm trái dấu </a:t>
                </a:r>
                <a14:m>
                  <m:oMath xmlns:m="http://schemas.openxmlformats.org/officeDocument/2006/math"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⇔</m:t>
                    </m:r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𝑎𝑐</m:t>
                    </m:r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kumimoji="0" lang="en-US" sz="4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endParaRPr kumimoji="0" lang="en-US" sz="4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36026E6-36FA-4357-8773-1FD1D407E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12192000"/>
                <a:ext cx="12256850" cy="846001"/>
              </a:xfrm>
              <a:prstGeom prst="rect">
                <a:avLst/>
              </a:prstGeom>
              <a:blipFill>
                <a:blip r:embed="rId4"/>
                <a:stretch>
                  <a:fillRect t="-14388" b="-374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F6476CB-8761-4294-BCE2-86767AEC3B09}"/>
                  </a:ext>
                </a:extLst>
              </p:cNvPr>
              <p:cNvSpPr txBox="1"/>
              <p:nvPr/>
            </p:nvSpPr>
            <p:spPr>
              <a:xfrm>
                <a:off x="1840150" y="9067800"/>
                <a:ext cx="12256850" cy="28042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marR="0" lvl="0" indent="-342900" algn="just" defTabSz="580593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Pts val="1000"/>
                  <a:buFont typeface="Wingdings" panose="05000000000000000000" pitchFamily="2" charset="2"/>
                  <a:buChar char=""/>
                  <a:tabLst/>
                  <a:defRPr/>
                </a:pPr>
                <a:r>
                  <a:rPr kumimoji="0" lang="en-US" sz="4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Pt (1) có hai nghiệm âm phân biệt </a:t>
                </a:r>
                <a14:m>
                  <m:oMath xmlns:m="http://schemas.openxmlformats.org/officeDocument/2006/math"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⇔</m:t>
                    </m:r>
                    <m:d>
                      <m:dPr>
                        <m:begChr m:val="{"/>
                        <m:endChr m:val=""/>
                        <m:ctrlP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kumimoji="0" lang="en-US" sz="4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kumimoji="0" lang="en-US" sz="48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Δ</m:t>
                              </m:r>
                              <m:r>
                                <a:rPr kumimoji="0" lang="en-US" sz="4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&gt;</m:t>
                              </m:r>
                              <m:r>
                                <a:rPr kumimoji="0" lang="en-US" sz="48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kumimoji="0" lang="en-US" sz="4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kumimoji="0" lang="en-US" sz="4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&lt;</m:t>
                              </m:r>
                              <m:r>
                                <a:rPr kumimoji="0" lang="en-US" sz="48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kumimoji="0" lang="en-US" sz="4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  <m:r>
                                <a:rPr kumimoji="0" lang="en-US" sz="4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&gt;</m:t>
                              </m:r>
                              <m:r>
                                <a:rPr kumimoji="0" lang="en-US" sz="48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kumimoji="0" lang="en-US" sz="4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F6476CB-8761-4294-BCE2-86767AEC3B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150" y="9067800"/>
                <a:ext cx="12256850" cy="280429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A396F61-39AD-43AF-8129-91122D13A73A}"/>
                  </a:ext>
                </a:extLst>
              </p:cNvPr>
              <p:cNvSpPr txBox="1"/>
              <p:nvPr/>
            </p:nvSpPr>
            <p:spPr>
              <a:xfrm>
                <a:off x="1725039" y="6720706"/>
                <a:ext cx="13895961" cy="28042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marR="0" lvl="0" indent="-342900" algn="just" defTabSz="580593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Pts val="1000"/>
                  <a:buFont typeface="Wingdings" panose="05000000000000000000" pitchFamily="2" charset="2"/>
                  <a:buChar char=""/>
                  <a:tabLst/>
                  <a:defRPr/>
                </a:pPr>
                <a:r>
                  <a:rPr kumimoji="0" lang="en-US" sz="4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Pt (1) có hai nghiệm dương phân biệt </a:t>
                </a:r>
                <a14:m>
                  <m:oMath xmlns:m="http://schemas.openxmlformats.org/officeDocument/2006/math">
                    <m:r>
                      <a:rPr kumimoji="0" lang="en-US" sz="4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⇔</m:t>
                    </m:r>
                    <m:d>
                      <m:dPr>
                        <m:begChr m:val="{"/>
                        <m:endChr m:val=""/>
                        <m:ctrlPr>
                          <a:rPr kumimoji="0" lang="en-US" sz="4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kumimoji="0" lang="en-US" sz="4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kumimoji="0" lang="en-US" sz="48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Δ</m:t>
                              </m:r>
                              <m:r>
                                <a:rPr kumimoji="0" lang="en-US" sz="4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&gt;</m:t>
                              </m:r>
                              <m:r>
                                <a:rPr kumimoji="0" lang="en-US" sz="48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kumimoji="0" lang="en-US" sz="4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kumimoji="0" lang="en-US" sz="4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&gt;</m:t>
                              </m:r>
                              <m:r>
                                <a:rPr kumimoji="0" lang="en-US" sz="48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kumimoji="0" lang="en-US" sz="4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  <m:r>
                                <a:rPr kumimoji="0" lang="en-US" sz="4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&gt;</m:t>
                              </m:r>
                              <m:r>
                                <a:rPr kumimoji="0" lang="en-US" sz="48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kumimoji="0" lang="en-US" sz="4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A396F61-39AD-43AF-8129-91122D13A7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5039" y="6720706"/>
                <a:ext cx="13895961" cy="280429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2951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6" grpId="0"/>
    </p:bldLst>
  </p:timing>
</p:sld>
</file>

<file path=ppt/theme/theme1.xml><?xml version="1.0" encoding="utf-8"?>
<a:theme xmlns:a="http://schemas.openxmlformats.org/drawingml/2006/main" name="Theme1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38180740-54CA-45A6-A0F7-50683895EA1A}" vid="{E152DBAE-FACE-440A-AF89-67C5C76156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908</TotalTime>
  <Words>1540</Words>
  <Application>Microsoft Office PowerPoint</Application>
  <PresentationFormat>Custom</PresentationFormat>
  <Paragraphs>83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AvantGarde-Demi</vt:lpstr>
      <vt:lpstr>Calibri</vt:lpstr>
      <vt:lpstr>Cambria Math</vt:lpstr>
      <vt:lpstr>Chu Van An</vt:lpstr>
      <vt:lpstr>Palatino Linotype</vt:lpstr>
      <vt:lpstr>Symbol</vt:lpstr>
      <vt:lpstr>Tahoma</vt:lpstr>
      <vt:lpstr>Times New Roman</vt:lpstr>
      <vt:lpstr>Wingdings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word</cp:lastModifiedBy>
  <cp:revision>30</cp:revision>
  <dcterms:created xsi:type="dcterms:W3CDTF">2020-08-27T14:40:21Z</dcterms:created>
  <dcterms:modified xsi:type="dcterms:W3CDTF">2021-11-08T07:53:26Z</dcterms:modified>
</cp:coreProperties>
</file>